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93" r:id="rId4"/>
    <p:sldId id="294" r:id="rId5"/>
    <p:sldId id="291" r:id="rId6"/>
    <p:sldId id="273" r:id="rId7"/>
    <p:sldId id="282" r:id="rId8"/>
    <p:sldId id="286" r:id="rId9"/>
    <p:sldId id="284" r:id="rId10"/>
    <p:sldId id="279" r:id="rId11"/>
    <p:sldId id="274" r:id="rId12"/>
    <p:sldId id="277" r:id="rId13"/>
    <p:sldId id="283" r:id="rId14"/>
    <p:sldId id="287" r:id="rId15"/>
    <p:sldId id="285" r:id="rId16"/>
    <p:sldId id="275" r:id="rId17"/>
    <p:sldId id="281" r:id="rId18"/>
    <p:sldId id="288" r:id="rId19"/>
    <p:sldId id="280" r:id="rId20"/>
    <p:sldId id="292" r:id="rId21"/>
  </p:sldIdLst>
  <p:sldSz cx="9144000" cy="6858000" type="screen4x3"/>
  <p:notesSz cx="6858000" cy="9144000"/>
  <p:embeddedFontLst>
    <p:embeddedFont>
      <p:font typeface="Wingdings 2" panose="05020102010507070707" pitchFamily="18" charset="2"/>
      <p:regular r:id="rId22"/>
    </p:embeddedFont>
    <p:embeddedFont>
      <p:font typeface="Calibri" panose="020F0502020204030204" pitchFamily="34" charset="0"/>
      <p:regular r:id="rId23"/>
      <p:bold r:id="rId24"/>
      <p:italic r:id="rId25"/>
      <p:boldItalic r:id="rId26"/>
    </p:embeddedFont>
    <p:embeddedFont>
      <p:font typeface="NikoshBAN" panose="02000000000000000000" pitchFamily="2" charset="0"/>
      <p:regular r:id="rId27"/>
    </p:embeddedFont>
    <p:embeddedFont>
      <p:font typeface="Georgia" panose="02040502050405020303" pitchFamily="18" charset="0"/>
      <p:regular r:id="rId28"/>
      <p:bold r:id="rId29"/>
      <p:italic r:id="rId30"/>
      <p:boldItalic r:id="rId31"/>
    </p:embeddedFont>
    <p:embeddedFont>
      <p:font typeface="Book Antiqua" panose="02040602050305030304" pitchFamily="18" charset="0"/>
      <p:regular r:id="rId32"/>
      <p:bold r:id="rId33"/>
      <p:italic r:id="rId34"/>
      <p:boldItalic r:id="rId35"/>
    </p:embeddedFont>
    <p:embeddedFont>
      <p:font typeface="SutonnyMJ"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35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54AA3-6024-4240-81A5-8E14E8089BC0}"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4AA3-6024-4240-81A5-8E14E8089BC0}"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4AA3-6024-4240-81A5-8E14E8089BC0}"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659BF4EE-D4E5-4BA7-B721-82856452C3A8}" type="datetimeFigureOut">
              <a:rPr lang="en-US"/>
              <a:pPr>
                <a:defRPr/>
              </a:pPr>
              <a:t>12/3/2024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C14B0780-5904-45F7-B0CA-C1149AA97596}" type="slidenum">
              <a:rPr lang="en-US"/>
              <a:pPr>
                <a:defRPr/>
              </a:pPr>
              <a:t>‹#›</a:t>
            </a:fld>
            <a:endParaRPr lang="en-US"/>
          </a:p>
        </p:txBody>
      </p:sp>
    </p:spTree>
    <p:extLst>
      <p:ext uri="{BB962C8B-B14F-4D97-AF65-F5344CB8AC3E}">
        <p14:creationId xmlns:p14="http://schemas.microsoft.com/office/powerpoint/2010/main" val="635327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E02C198D-FB7F-47C8-B142-954270036EDF}" type="datetimeFigureOut">
              <a:rPr lang="en-US"/>
              <a:pPr>
                <a:defRPr/>
              </a:pPr>
              <a:t>12/3/2024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235E7529-1BD0-4F94-A421-04E04538C752}" type="slidenum">
              <a:rPr lang="en-US"/>
              <a:pPr>
                <a:defRPr/>
              </a:pPr>
              <a:t>‹#›</a:t>
            </a:fld>
            <a:endParaRPr lang="en-US"/>
          </a:p>
        </p:txBody>
      </p:sp>
    </p:spTree>
    <p:extLst>
      <p:ext uri="{BB962C8B-B14F-4D97-AF65-F5344CB8AC3E}">
        <p14:creationId xmlns:p14="http://schemas.microsoft.com/office/powerpoint/2010/main" val="177171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0724BB63-FFF5-4277-916C-4CC7C3B228BD}" type="datetimeFigureOut">
              <a:rPr lang="en-US"/>
              <a:pPr>
                <a:defRPr/>
              </a:pPr>
              <a:t>12/3/2024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06DE1B0-EA99-4124-9263-5D3187C63ECE}" type="slidenum">
              <a:rPr lang="en-US"/>
              <a:pPr>
                <a:defRPr/>
              </a:pPr>
              <a:t>‹#›</a:t>
            </a:fld>
            <a:endParaRPr lang="en-US"/>
          </a:p>
        </p:txBody>
      </p:sp>
    </p:spTree>
    <p:extLst>
      <p:ext uri="{BB962C8B-B14F-4D97-AF65-F5344CB8AC3E}">
        <p14:creationId xmlns:p14="http://schemas.microsoft.com/office/powerpoint/2010/main" val="11126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4466D9BC-3B61-47D2-A547-1BEC05986E22}" type="datetimeFigureOut">
              <a:rPr lang="en-US"/>
              <a:pPr>
                <a:defRPr/>
              </a:pPr>
              <a:t>12/3/2024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7410311-B69F-438F-80B7-7D406B29F2B5}" type="slidenum">
              <a:rPr lang="en-US"/>
              <a:pPr>
                <a:defRPr/>
              </a:pPr>
              <a:t>‹#›</a:t>
            </a:fld>
            <a:endParaRPr lang="en-US"/>
          </a:p>
        </p:txBody>
      </p:sp>
    </p:spTree>
    <p:extLst>
      <p:ext uri="{BB962C8B-B14F-4D97-AF65-F5344CB8AC3E}">
        <p14:creationId xmlns:p14="http://schemas.microsoft.com/office/powerpoint/2010/main" val="3499548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1F9A97D1-8476-4324-A718-61A581150463}" type="datetimeFigureOut">
              <a:rPr lang="en-US"/>
              <a:pPr>
                <a:defRPr/>
              </a:pPr>
              <a:t>12/3/2024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A9ED849F-737E-48D9-8EC1-8E663B8BD297}" type="slidenum">
              <a:rPr lang="en-US"/>
              <a:pPr>
                <a:defRPr/>
              </a:pPr>
              <a:t>‹#›</a:t>
            </a:fld>
            <a:endParaRPr lang="en-US"/>
          </a:p>
        </p:txBody>
      </p:sp>
    </p:spTree>
    <p:extLst>
      <p:ext uri="{BB962C8B-B14F-4D97-AF65-F5344CB8AC3E}">
        <p14:creationId xmlns:p14="http://schemas.microsoft.com/office/powerpoint/2010/main" val="376393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40F5F660-4139-4470-BC0D-D2CD94FFBA9B}" type="datetimeFigureOut">
              <a:rPr lang="en-US"/>
              <a:pPr>
                <a:defRPr/>
              </a:pPr>
              <a:t>12/3/2024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13E8AEB5-F98B-4BF2-B50A-3CCC500CCC4D}" type="slidenum">
              <a:rPr lang="en-US"/>
              <a:pPr>
                <a:defRPr/>
              </a:pPr>
              <a:t>‹#›</a:t>
            </a:fld>
            <a:endParaRPr lang="en-US"/>
          </a:p>
        </p:txBody>
      </p:sp>
    </p:spTree>
    <p:extLst>
      <p:ext uri="{BB962C8B-B14F-4D97-AF65-F5344CB8AC3E}">
        <p14:creationId xmlns:p14="http://schemas.microsoft.com/office/powerpoint/2010/main" val="427349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7CDBA2A4-E5D0-4DE3-946F-939C834295E2}" type="datetimeFigureOut">
              <a:rPr lang="en-US"/>
              <a:pPr>
                <a:defRPr/>
              </a:pPr>
              <a:t>12/3/2024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1DC6D009-9582-4684-89E7-436A3A34A356}" type="slidenum">
              <a:rPr lang="en-US"/>
              <a:pPr>
                <a:defRPr/>
              </a:pPr>
              <a:t>‹#›</a:t>
            </a:fld>
            <a:endParaRPr lang="en-US"/>
          </a:p>
        </p:txBody>
      </p:sp>
    </p:spTree>
    <p:extLst>
      <p:ext uri="{BB962C8B-B14F-4D97-AF65-F5344CB8AC3E}">
        <p14:creationId xmlns:p14="http://schemas.microsoft.com/office/powerpoint/2010/main" val="3375887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0DA574D1-8630-4988-A4A5-1E7E30B2C320}" type="datetimeFigureOut">
              <a:rPr lang="en-US"/>
              <a:pPr>
                <a:defRPr/>
              </a:pPr>
              <a:t>12/3/2024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015905A4-A892-4C3A-A4F4-D1369B6AECC3}" type="slidenum">
              <a:rPr lang="en-US"/>
              <a:pPr>
                <a:defRPr/>
              </a:pPr>
              <a:t>‹#›</a:t>
            </a:fld>
            <a:endParaRPr lang="en-US"/>
          </a:p>
        </p:txBody>
      </p:sp>
    </p:spTree>
    <p:extLst>
      <p:ext uri="{BB962C8B-B14F-4D97-AF65-F5344CB8AC3E}">
        <p14:creationId xmlns:p14="http://schemas.microsoft.com/office/powerpoint/2010/main" val="94346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4AA3-6024-4240-81A5-8E14E8089BC0}"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59A9F3B0-E115-4BEC-964F-B390FFB9AC48}" type="datetimeFigureOut">
              <a:rPr lang="en-US"/>
              <a:pPr>
                <a:defRPr/>
              </a:pPr>
              <a:t>12/3/2024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9F5A843F-B2E7-4744-9068-8C8BCA50A242}" type="slidenum">
              <a:rPr lang="en-US"/>
              <a:pPr>
                <a:defRPr/>
              </a:pPr>
              <a:t>‹#›</a:t>
            </a:fld>
            <a:endParaRPr lang="en-US"/>
          </a:p>
        </p:txBody>
      </p:sp>
    </p:spTree>
    <p:extLst>
      <p:ext uri="{BB962C8B-B14F-4D97-AF65-F5344CB8AC3E}">
        <p14:creationId xmlns:p14="http://schemas.microsoft.com/office/powerpoint/2010/main" val="413827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506C876E-30C1-4193-8B65-1631BFDFBD8F}" type="datetimeFigureOut">
              <a:rPr lang="en-US"/>
              <a:pPr>
                <a:defRPr/>
              </a:pPr>
              <a:t>12/3/2024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4E3CA55D-AA4C-490C-81DB-F6E0D72681C5}" type="slidenum">
              <a:rPr lang="en-US"/>
              <a:pPr>
                <a:defRPr/>
              </a:pPr>
              <a:t>‹#›</a:t>
            </a:fld>
            <a:endParaRPr lang="en-US"/>
          </a:p>
        </p:txBody>
      </p:sp>
    </p:spTree>
    <p:extLst>
      <p:ext uri="{BB962C8B-B14F-4D97-AF65-F5344CB8AC3E}">
        <p14:creationId xmlns:p14="http://schemas.microsoft.com/office/powerpoint/2010/main" val="4202102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SutonnyMJ" pitchFamily="2" charset="0"/>
                <a:cs typeface="Arial" charset="0"/>
              </a:defRPr>
            </a:lvl1pPr>
          </a:lstStyle>
          <a:p>
            <a:pPr>
              <a:defRPr/>
            </a:pPr>
            <a:fld id="{28E6DE9D-5E24-44F2-B1EB-4D7FD2B69802}" type="datetimeFigureOut">
              <a:rPr lang="en-US"/>
              <a:pPr>
                <a:defRPr/>
              </a:pPr>
              <a:t>12/3/2024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SutonnyMJ" pitchFamily="2"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SutonnyMJ" pitchFamily="2" charset="0"/>
                <a:cs typeface="Arial" charset="0"/>
              </a:defRPr>
            </a:lvl1pPr>
          </a:lstStyle>
          <a:p>
            <a:pPr>
              <a:defRPr/>
            </a:pPr>
            <a:fld id="{7948ED99-D608-45BB-8B2E-E2A3DB505517}" type="slidenum">
              <a:rPr lang="en-US"/>
              <a:pPr>
                <a:defRPr/>
              </a:pPr>
              <a:t>‹#›</a:t>
            </a:fld>
            <a:endParaRPr lang="en-US"/>
          </a:p>
        </p:txBody>
      </p:sp>
    </p:spTree>
    <p:extLst>
      <p:ext uri="{BB962C8B-B14F-4D97-AF65-F5344CB8AC3E}">
        <p14:creationId xmlns:p14="http://schemas.microsoft.com/office/powerpoint/2010/main" val="1435383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2" name="Rectangle 11"/>
          <p:cNvSpPr>
            <a:spLocks noChangeArrowheads="1"/>
          </p:cNvSpPr>
          <p:nvPr/>
        </p:nvSpPr>
        <p:spPr bwMode="auto">
          <a:xfrm>
            <a:off x="146304" y="63917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29" name="Slide Number Placeholder 28"/>
          <p:cNvSpPr>
            <a:spLocks noGrp="1"/>
          </p:cNvSpPr>
          <p:nvPr>
            <p:ph type="sldNum" sz="quarter" idx="12"/>
          </p:nvPr>
        </p:nvSpPr>
        <p:spPr>
          <a:xfrm>
            <a:off x="4343400" y="2199496"/>
            <a:ext cx="457200" cy="441325"/>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71772985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418"/>
            <a:ext cx="457200" cy="441325"/>
          </a:xfrm>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6816851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7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6" name="Slide Number Placeholder 5"/>
          <p:cNvSpPr>
            <a:spLocks noGrp="1"/>
          </p:cNvSpPr>
          <p:nvPr>
            <p:ph type="sldNum" sz="quarter" idx="12"/>
          </p:nvPr>
        </p:nvSpPr>
        <p:spPr>
          <a:xfrm>
            <a:off x="4343400" y="2199496"/>
            <a:ext cx="457200" cy="441325"/>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00659459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8" name="Straight Connector 7"/>
          <p:cNvSpPr>
            <a:spLocks noChangeShapeType="1"/>
          </p:cNvSpPr>
          <p:nvPr/>
        </p:nvSpPr>
        <p:spPr bwMode="auto">
          <a:xfrm flipV="1">
            <a:off x="4563103"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362766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53"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9" name="Slide Number Placeholder 8"/>
          <p:cNvSpPr>
            <a:spLocks noGrp="1"/>
          </p:cNvSpPr>
          <p:nvPr>
            <p:ph type="sldNum" sz="quarter" idx="12"/>
          </p:nvPr>
        </p:nvSpPr>
        <p:spPr>
          <a:xfrm>
            <a:off x="4343400" y="1042462"/>
            <a:ext cx="457200" cy="441325"/>
          </a:xfrm>
        </p:spPr>
        <p:txBody>
          <a:bodyPr/>
          <a:lstStyle>
            <a:lvl1pPr algn="ctr">
              <a:defRPr/>
            </a:lvl1p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32801247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66"/>
            <a:ext cx="457200" cy="441325"/>
          </a:xfrm>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796787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5" name="Rectangle 4"/>
          <p:cNvSpPr>
            <a:spLocks noChangeArrowheads="1"/>
          </p:cNvSpPr>
          <p:nvPr/>
        </p:nvSpPr>
        <p:spPr bwMode="auto">
          <a:xfrm>
            <a:off x="146304" y="63917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8819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54AA3-6024-4240-81A5-8E14E8089BC0}"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7" name="Slide Number Placeholder 6"/>
          <p:cNvSpPr>
            <a:spLocks noGrp="1"/>
          </p:cNvSpPr>
          <p:nvPr>
            <p:ph type="sldNum" sz="quarter" idx="12"/>
          </p:nvPr>
        </p:nvSpPr>
        <p:spPr>
          <a:xfrm>
            <a:off x="1371600" y="312784"/>
            <a:ext cx="457200" cy="441325"/>
          </a:xfrm>
        </p:spPr>
        <p:txBody>
          <a:bodyPr/>
          <a:lstStyle>
            <a:lvl1pPr>
              <a:defRPr>
                <a:solidFill>
                  <a:schemeClr val="accent3">
                    <a:shade val="75000"/>
                  </a:schemeClr>
                </a:solidFill>
              </a:defRPr>
            </a:lvl1p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21" name="Rectangle 20"/>
          <p:cNvSpPr>
            <a:spLocks noChangeArrowheads="1"/>
          </p:cNvSpPr>
          <p:nvPr/>
        </p:nvSpPr>
        <p:spPr bwMode="auto">
          <a:xfrm>
            <a:off x="149352" y="63884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342557655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7" name="Slide Number Placeholder 6"/>
          <p:cNvSpPr>
            <a:spLocks noGrp="1"/>
          </p:cNvSpPr>
          <p:nvPr>
            <p:ph type="sldNum" sz="quarter" idx="12"/>
          </p:nvPr>
        </p:nvSpPr>
        <p:spPr>
          <a:xfrm>
            <a:off x="1371600" y="312784"/>
            <a:ext cx="457200" cy="441325"/>
          </a:xfrm>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2" name="Title 1"/>
          <p:cNvSpPr>
            <a:spLocks noGrp="1"/>
          </p:cNvSpPr>
          <p:nvPr>
            <p:ph type="title"/>
          </p:nvPr>
        </p:nvSpPr>
        <p:spPr>
          <a:xfrm>
            <a:off x="3000376"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6"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4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12/3/2024</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2800672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Tree>
    <p:extLst>
      <p:ext uri="{BB962C8B-B14F-4D97-AF65-F5344CB8AC3E}">
        <p14:creationId xmlns:p14="http://schemas.microsoft.com/office/powerpoint/2010/main" val="136136227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1" name="Rectangle 10"/>
          <p:cNvSpPr>
            <a:spLocks noChangeArrowheads="1"/>
          </p:cNvSpPr>
          <p:nvPr/>
        </p:nvSpPr>
        <p:spPr bwMode="auto">
          <a:xfrm>
            <a:off x="146304" y="63917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6" name="Slide Number Placeholder 5"/>
          <p:cNvSpPr>
            <a:spLocks noGrp="1"/>
          </p:cNvSpPr>
          <p:nvPr>
            <p:ph type="sldNum" sz="quarter" idx="12"/>
          </p:nvPr>
        </p:nvSpPr>
        <p:spPr>
          <a:xfrm>
            <a:off x="6915912" y="3009947"/>
            <a:ext cx="457200" cy="441325"/>
          </a:xfrm>
        </p:spPr>
        <p:txBody>
          <a:bodyPr/>
          <a:lstStyle/>
          <a:p>
            <a:fld id="{B6F15528-21DE-4FAA-801E-634DDDAF4B2B}" type="slidenum">
              <a:rPr lang="en-US" smtClean="0">
                <a:solidFill>
                  <a:srgbClr val="8CADAE">
                    <a:shade val="75000"/>
                  </a:srgbClr>
                </a:solidFill>
              </a:rPr>
              <a:pPr/>
              <a:t>‹#›</a:t>
            </a:fld>
            <a:endParaRPr lang="en-US" dirty="0">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47"/>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154687354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54AA3-6024-4240-81A5-8E14E8089BC0}"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54AA3-6024-4240-81A5-8E14E8089BC0}"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54AA3-6024-4240-81A5-8E14E8089BC0}"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54AA3-6024-4240-81A5-8E14E8089BC0}"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4AA3-6024-4240-81A5-8E14E8089BC0}"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4AA3-6024-4240-81A5-8E14E8089BC0}"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16311-4E4B-4CD7-B971-FF2E8CCD32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54AA3-6024-4240-81A5-8E14E8089BC0}"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16311-4E4B-4CD7-B971-FF2E8CCD32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NikoshBAN"/>
                <a:cs typeface="+mn-cs"/>
              </a:defRPr>
            </a:lvl1pPr>
          </a:lstStyle>
          <a:p>
            <a:pPr>
              <a:defRPr/>
            </a:pPr>
            <a:fld id="{8647D952-1AF2-447E-90A5-23C7DB600EE3}" type="datetimeFigureOut">
              <a:rPr lang="en-US"/>
              <a:pPr>
                <a:defRPr/>
              </a:pPr>
              <a:t>12/3/2024</a:t>
            </a:fld>
            <a:endParaRPr lang="en-US"/>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NikoshBAN"/>
                <a:cs typeface="+mn-cs"/>
              </a:defRPr>
            </a:lvl1pPr>
          </a:lstStyle>
          <a:p>
            <a:pPr>
              <a:defRPr/>
            </a:pPr>
            <a:endParaRPr lang="en-US"/>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NikoshBAN"/>
                <a:cs typeface="+mn-cs"/>
              </a:defRPr>
            </a:lvl1pPr>
          </a:lstStyle>
          <a:p>
            <a:pPr>
              <a:defRPr/>
            </a:pPr>
            <a:fld id="{90EC6E0F-FE39-4440-A346-1558E1B7F197}" type="slidenum">
              <a:rPr lang="en-US"/>
              <a:pPr>
                <a:defRPr/>
              </a:pPr>
              <a:t>‹#›</a:t>
            </a:fld>
            <a:endParaRPr lang="en-US"/>
          </a:p>
        </p:txBody>
      </p:sp>
    </p:spTree>
    <p:extLst>
      <p:ext uri="{BB962C8B-B14F-4D97-AF65-F5344CB8AC3E}">
        <p14:creationId xmlns:p14="http://schemas.microsoft.com/office/powerpoint/2010/main" val="1820631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NikoshBAN" pitchFamily="2" charset="0"/>
        </a:defRPr>
      </a:lvl2pPr>
      <a:lvl3pPr algn="ctr" rtl="0" eaLnBrk="0" fontAlgn="base" hangingPunct="0">
        <a:spcBef>
          <a:spcPct val="0"/>
        </a:spcBef>
        <a:spcAft>
          <a:spcPct val="0"/>
        </a:spcAft>
        <a:defRPr sz="4400">
          <a:solidFill>
            <a:schemeClr val="tx1"/>
          </a:solidFill>
          <a:latin typeface="NikoshBAN" pitchFamily="2" charset="0"/>
        </a:defRPr>
      </a:lvl3pPr>
      <a:lvl4pPr algn="ctr" rtl="0" eaLnBrk="0" fontAlgn="base" hangingPunct="0">
        <a:spcBef>
          <a:spcPct val="0"/>
        </a:spcBef>
        <a:spcAft>
          <a:spcPct val="0"/>
        </a:spcAft>
        <a:defRPr sz="4400">
          <a:solidFill>
            <a:schemeClr val="tx1"/>
          </a:solidFill>
          <a:latin typeface="NikoshBAN" pitchFamily="2" charset="0"/>
        </a:defRPr>
      </a:lvl4pPr>
      <a:lvl5pPr algn="ctr" rtl="0" eaLnBrk="0" fontAlgn="base" hangingPunct="0">
        <a:spcBef>
          <a:spcPct val="0"/>
        </a:spcBef>
        <a:spcAft>
          <a:spcPct val="0"/>
        </a:spcAft>
        <a:defRPr sz="4400">
          <a:solidFill>
            <a:schemeClr val="tx1"/>
          </a:solidFill>
          <a:latin typeface="NikoshBAN" pitchFamily="2" charset="0"/>
        </a:defRPr>
      </a:lvl5pPr>
      <a:lvl6pPr marL="457200" algn="ctr" rtl="0" fontAlgn="base">
        <a:spcBef>
          <a:spcPct val="0"/>
        </a:spcBef>
        <a:spcAft>
          <a:spcPct val="0"/>
        </a:spcAft>
        <a:defRPr sz="4400">
          <a:solidFill>
            <a:schemeClr val="tx1"/>
          </a:solidFill>
          <a:latin typeface="NikoshBAN" pitchFamily="2" charset="0"/>
        </a:defRPr>
      </a:lvl6pPr>
      <a:lvl7pPr marL="914400" algn="ctr" rtl="0" fontAlgn="base">
        <a:spcBef>
          <a:spcPct val="0"/>
        </a:spcBef>
        <a:spcAft>
          <a:spcPct val="0"/>
        </a:spcAft>
        <a:defRPr sz="4400">
          <a:solidFill>
            <a:schemeClr val="tx1"/>
          </a:solidFill>
          <a:latin typeface="NikoshBAN" pitchFamily="2" charset="0"/>
        </a:defRPr>
      </a:lvl7pPr>
      <a:lvl8pPr marL="1371600" algn="ctr" rtl="0" fontAlgn="base">
        <a:spcBef>
          <a:spcPct val="0"/>
        </a:spcBef>
        <a:spcAft>
          <a:spcPct val="0"/>
        </a:spcAft>
        <a:defRPr sz="4400">
          <a:solidFill>
            <a:schemeClr val="tx1"/>
          </a:solidFill>
          <a:latin typeface="NikoshBAN" pitchFamily="2" charset="0"/>
        </a:defRPr>
      </a:lvl8pPr>
      <a:lvl9pPr marL="1828800" algn="ctr" rtl="0" fontAlgn="base">
        <a:spcBef>
          <a:spcPct val="0"/>
        </a:spcBef>
        <a:spcAft>
          <a:spcPct val="0"/>
        </a:spcAft>
        <a:defRPr sz="4400">
          <a:solidFill>
            <a:schemeClr val="tx1"/>
          </a:solidFill>
          <a:latin typeface="NikoshBAN" pitchFamily="2"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6" name="Rectangle 15"/>
          <p:cNvSpPr>
            <a:spLocks noChangeArrowheads="1"/>
          </p:cNvSpPr>
          <p:nvPr/>
        </p:nvSpPr>
        <p:spPr bwMode="white">
          <a:xfrm>
            <a:off x="0" y="46"/>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9" name="Rectangle 8"/>
          <p:cNvSpPr>
            <a:spLocks noChangeArrowheads="1"/>
          </p:cNvSpPr>
          <p:nvPr/>
        </p:nvSpPr>
        <p:spPr bwMode="auto">
          <a:xfrm>
            <a:off x="149352" y="63884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792419"/>
            <a:fld id="{1D8BD707-D9CF-40AE-B4C6-C98DA3205C09}" type="datetimeFigureOut">
              <a:rPr lang="en-US" smtClean="0"/>
              <a:pPr defTabSz="792419"/>
              <a:t>12/3/2024</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792419"/>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792419"/>
            <a:endParaRPr lang="en-US" sz="1600"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792419"/>
            <a:endParaRPr lang="en-US" sz="160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792419"/>
            <a:endParaRPr lang="en-US" sz="1600">
              <a:solidFill>
                <a:prstClr val="white"/>
              </a:solidFill>
            </a:endParaRPr>
          </a:p>
        </p:txBody>
      </p:sp>
      <p:sp>
        <p:nvSpPr>
          <p:cNvPr id="23" name="Slide Number Placeholder 22"/>
          <p:cNvSpPr>
            <a:spLocks noGrp="1"/>
          </p:cNvSpPr>
          <p:nvPr>
            <p:ph type="sldNum" sz="quarter" idx="4"/>
          </p:nvPr>
        </p:nvSpPr>
        <p:spPr>
          <a:xfrm>
            <a:off x="4343400" y="1040220"/>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792419"/>
            <a:fld id="{B6F15528-21DE-4FAA-801E-634DDDAF4B2B}" type="slidenum">
              <a:rPr lang="en-US" smtClean="0">
                <a:solidFill>
                  <a:srgbClr val="8CADAE">
                    <a:shade val="75000"/>
                  </a:srgbClr>
                </a:solidFill>
              </a:rPr>
              <a:pPr defTabSz="792419"/>
              <a:t>‹#›</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1997387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nbow.jpg"/>
          <p:cNvPicPr>
            <a:picLocks noChangeAspect="1"/>
          </p:cNvPicPr>
          <p:nvPr/>
        </p:nvPicPr>
        <p:blipFill>
          <a:blip r:embed="rId2"/>
          <a:stretch>
            <a:fillRect/>
          </a:stretch>
        </p:blipFill>
        <p:spPr>
          <a:xfrm>
            <a:off x="0" y="0"/>
            <a:ext cx="9143999" cy="6515100"/>
          </a:xfrm>
          <a:prstGeom prst="rect">
            <a:avLst/>
          </a:prstGeom>
        </p:spPr>
      </p:pic>
      <p:sp>
        <p:nvSpPr>
          <p:cNvPr id="3" name="Rounded Rectangular Callout 2"/>
          <p:cNvSpPr/>
          <p:nvPr/>
        </p:nvSpPr>
        <p:spPr>
          <a:xfrm>
            <a:off x="3764642" y="3651284"/>
            <a:ext cx="4400551" cy="1244199"/>
          </a:xfrm>
          <a:prstGeom prst="wedgeRoundRectCallout">
            <a:avLst>
              <a:gd name="adj1" fmla="val -44370"/>
              <a:gd name="adj2" fmla="val -125251"/>
              <a:gd name="adj3" fmla="val 16667"/>
            </a:avLst>
          </a:prstGeom>
          <a:noFill/>
          <a:ln w="101600" cap="sq" cmpd="dbl" algn="ctr">
            <a:solidFill>
              <a:srgbClr val="0000FF"/>
            </a:solidFill>
            <a:prstDash val="solid"/>
            <a:miter lim="800000"/>
          </a:ln>
          <a:effectLst>
            <a:outerShdw blurRad="40000" dist="23000" dir="5400000" rotWithShape="0">
              <a:srgbClr val="000000">
                <a:alpha val="35000"/>
              </a:srgbClr>
            </a:outerShdw>
          </a:effectLst>
        </p:spPr>
        <p:txBody>
          <a:bodyPr rtlCol="0" anchor="ctr"/>
          <a:lstStyle/>
          <a:p>
            <a:pPr marL="0" marR="0" lvl="0" indent="0" algn="ctr" defTabSz="914124" rtl="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black"/>
              </a:solidFill>
              <a:effectLst/>
              <a:uLnTx/>
              <a:uFillTx/>
              <a:latin typeface="Book Antiqua" pitchFamily="18" charset="0"/>
              <a:ea typeface="+mn-ea"/>
              <a:cs typeface="+mn-cs"/>
            </a:endParaRPr>
          </a:p>
        </p:txBody>
      </p:sp>
      <p:sp>
        <p:nvSpPr>
          <p:cNvPr id="4" name="TextBox 3"/>
          <p:cNvSpPr txBox="1"/>
          <p:nvPr/>
        </p:nvSpPr>
        <p:spPr>
          <a:xfrm>
            <a:off x="4019550" y="3733800"/>
            <a:ext cx="3810000" cy="1092232"/>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124" rtl="0" eaLnBrk="1" fontAlgn="auto" latinLnBrk="0" hangingPunct="1">
              <a:lnSpc>
                <a:spcPct val="100000"/>
              </a:lnSpc>
              <a:spcBef>
                <a:spcPts val="0"/>
              </a:spcBef>
              <a:spcAft>
                <a:spcPts val="0"/>
              </a:spcAft>
              <a:buClrTx/>
              <a:buSzTx/>
              <a:buFontTx/>
              <a:buNone/>
              <a:tabLst/>
              <a:defRPr/>
            </a:pPr>
            <a:r>
              <a:rPr kumimoji="0" lang="bn-IN" sz="1400" b="1" i="0" u="none" strike="noStrike" kern="1200" cap="none" spc="0" normalizeH="0" baseline="0" noProof="0" dirty="0" smtClean="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uLnTx/>
                <a:uFillTx/>
                <a:latin typeface="NikoshBAN" pitchFamily="2" charset="0"/>
                <a:ea typeface="+mn-ea"/>
                <a:cs typeface="NikoshBAN" pitchFamily="2" charset="0"/>
              </a:rPr>
              <a:t>স্বাগতম</a:t>
            </a:r>
            <a:endParaRPr kumimoji="0" lang="en-US" sz="1400" b="1" i="0" u="none" strike="noStrike" kern="1200" cap="none" spc="0" normalizeH="0" baseline="0" noProof="0"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uLnTx/>
              <a:uFillTx/>
              <a:latin typeface="NikoshBAN" pitchFamily="2" charset="0"/>
              <a:ea typeface="+mn-ea"/>
              <a:cs typeface="NikoshBAN"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624">
            <a:off x="1086935" y="669765"/>
            <a:ext cx="3948810" cy="3196683"/>
          </a:xfrm>
          <a:prstGeom prst="rect">
            <a:avLst/>
          </a:prstGeom>
        </p:spPr>
      </p:pic>
      <p:sp>
        <p:nvSpPr>
          <p:cNvPr id="6" name="TextBox 5"/>
          <p:cNvSpPr txBox="1"/>
          <p:nvPr/>
        </p:nvSpPr>
        <p:spPr>
          <a:xfrm>
            <a:off x="2971800" y="304818"/>
            <a:ext cx="3505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bn-IN" sz="4800" b="1" i="0" u="none" strike="noStrike" kern="1200" cap="none" spc="0" normalizeH="0" baseline="0" noProof="0"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uLnTx/>
                <a:uFillTx/>
                <a:latin typeface="NikoshBAN" pitchFamily="2" charset="0"/>
                <a:ea typeface="+mn-ea"/>
                <a:cs typeface="NikoshBAN" pitchFamily="2" charset="0"/>
              </a:rPr>
              <a:t>সবাইকে শুভেচ্ছা </a:t>
            </a:r>
            <a:endParaRPr kumimoji="0" lang="en-US" sz="4800" b="1" i="0" u="none" strike="noStrike" kern="1200" cap="none" spc="0" normalizeH="0" baseline="0" noProof="0" dirty="0">
              <a:ln w="18000">
                <a:solidFill>
                  <a:srgbClr val="FF0000"/>
                </a:solidFill>
                <a:prstDash val="solid"/>
                <a:miter lim="800000"/>
              </a:ln>
              <a:solidFill>
                <a:srgbClr val="FFFF00"/>
              </a:solidFill>
              <a:effectLst>
                <a:outerShdw blurRad="25500" dist="23000" dir="7020000" algn="tl">
                  <a:srgbClr val="000000">
                    <a:alpha val="50000"/>
                  </a:srgbClr>
                </a:outerShdw>
              </a:effectLst>
              <a:uLnTx/>
              <a:uFillTx/>
              <a:latin typeface="NikoshBAN" pitchFamily="2" charset="0"/>
              <a:ea typeface="+mn-ea"/>
              <a:cs typeface="NikoshBAN" pitchFamily="2" charset="0"/>
            </a:endParaRPr>
          </a:p>
        </p:txBody>
      </p:sp>
    </p:spTree>
    <p:extLst>
      <p:ext uri="{BB962C8B-B14F-4D97-AF65-F5344CB8AC3E}">
        <p14:creationId xmlns:p14="http://schemas.microsoft.com/office/powerpoint/2010/main" val="754911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mph" presetSubtype="0" repeatCount="indefinite" fill="hold" grpId="1" nodeType="afterEffect">
                                  <p:stCondLst>
                                    <p:cond delay="0"/>
                                  </p:stCondLst>
                                  <p:childTnLst>
                                    <p:animClr clrSpc="hsl" dir="cw">
                                      <p:cBhvr override="childStyle">
                                        <p:cTn id="10" dur="500" fill="hold"/>
                                        <p:tgtEl>
                                          <p:spTgt spid="6"/>
                                        </p:tgtEl>
                                        <p:attrNameLst>
                                          <p:attrName>style.color</p:attrName>
                                        </p:attrNameLst>
                                      </p:cBhvr>
                                      <p:by>
                                        <p:hsl h="-7200000" s="0" l="0"/>
                                      </p:by>
                                    </p:animClr>
                                    <p:animClr clrSpc="hsl" dir="cw">
                                      <p:cBhvr>
                                        <p:cTn id="11" dur="500" fill="hold"/>
                                        <p:tgtEl>
                                          <p:spTgt spid="6"/>
                                        </p:tgtEl>
                                        <p:attrNameLst>
                                          <p:attrName>fillcolor</p:attrName>
                                        </p:attrNameLst>
                                      </p:cBhvr>
                                      <p:by>
                                        <p:hsl h="-7200000" s="0" l="0"/>
                                      </p:by>
                                    </p:animClr>
                                    <p:animClr clrSpc="hsl" dir="cw">
                                      <p:cBhvr>
                                        <p:cTn id="12" dur="500" fill="hold"/>
                                        <p:tgtEl>
                                          <p:spTgt spid="6"/>
                                        </p:tgtEl>
                                        <p:attrNameLst>
                                          <p:attrName>stroke.color</p:attrName>
                                        </p:attrNameLst>
                                      </p:cBhvr>
                                      <p:by>
                                        <p:hsl h="-7200000" s="0" l="0"/>
                                      </p:by>
                                    </p:animClr>
                                    <p:set>
                                      <p:cBhvr>
                                        <p:cTn id="13" dur="500" fill="hold"/>
                                        <p:tgtEl>
                                          <p:spTgt spid="6"/>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0" fill="hold"/>
                                        <p:tgtEl>
                                          <p:spTgt spid="5"/>
                                        </p:tgtEl>
                                        <p:attrNameLst>
                                          <p:attrName>ppt_x</p:attrName>
                                        </p:attrNameLst>
                                      </p:cBhvr>
                                      <p:tavLst>
                                        <p:tav tm="0">
                                          <p:val>
                                            <p:strVal val="0-#ppt_w/2"/>
                                          </p:val>
                                        </p:tav>
                                        <p:tav tm="100000">
                                          <p:val>
                                            <p:strVal val="#ppt_x"/>
                                          </p:val>
                                        </p:tav>
                                      </p:tavLst>
                                    </p:anim>
                                    <p:anim calcmode="lin" valueType="num">
                                      <p:cBhvr additive="base">
                                        <p:cTn id="19" dur="3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2000"/>
                                        <p:tgtEl>
                                          <p:spTgt spid="3"/>
                                        </p:tgtEl>
                                      </p:cBhvr>
                                    </p:animEffect>
                                  </p:childTnLst>
                                </p:cTn>
                              </p:par>
                            </p:childTnLst>
                          </p:cTn>
                        </p:par>
                        <p:par>
                          <p:cTn id="24" fill="hold">
                            <p:stCondLst>
                              <p:cond delay="5000"/>
                            </p:stCondLst>
                            <p:childTnLst>
                              <p:par>
                                <p:cTn id="25" presetID="2" presetClass="entr" presetSubtype="12" fill="hold" grpId="0" nodeType="afterEffect">
                                  <p:stCondLst>
                                    <p:cond delay="0"/>
                                  </p:stCondLst>
                                  <p:iterate type="lt">
                                    <p:tmPct val="30000"/>
                                  </p:iterate>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0-#ppt_w/2"/>
                                          </p:val>
                                        </p:tav>
                                        <p:tav tm="100000">
                                          <p:val>
                                            <p:strVal val="#ppt_x"/>
                                          </p:val>
                                        </p:tav>
                                      </p:tavLst>
                                    </p:anim>
                                    <p:anim calcmode="lin" valueType="num">
                                      <p:cBhvr additive="base">
                                        <p:cTn id="2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4030613327"/>
              </p:ext>
            </p:extLst>
          </p:nvPr>
        </p:nvGraphicFramePr>
        <p:xfrm>
          <a:off x="5638800" y="2895600"/>
          <a:ext cx="2798063" cy="2514600"/>
        </p:xfrm>
        <a:graphic>
          <a:graphicData uri="http://schemas.openxmlformats.org/presentationml/2006/ole">
            <mc:AlternateContent xmlns:mc="http://schemas.openxmlformats.org/markup-compatibility/2006">
              <mc:Choice xmlns:v="urn:schemas-microsoft-com:vml" Requires="v">
                <p:oleObj spid="_x0000_s21526" name="Packager Shell Object" showAsIcon="1" r:id="rId3" imgW="914400" imgH="714240" progId="Package">
                  <p:embed/>
                </p:oleObj>
              </mc:Choice>
              <mc:Fallback>
                <p:oleObj name="Packager Shell Object" showAsIcon="1" r:id="rId3" imgW="914400" imgH="714240" progId="Package">
                  <p:embed/>
                  <p:pic>
                    <p:nvPicPr>
                      <p:cNvPr id="0" name="Picture 3"/>
                      <p:cNvPicPr>
                        <a:picLocks noChangeAspect="1" noChangeArrowheads="1"/>
                      </p:cNvPicPr>
                      <p:nvPr/>
                    </p:nvPicPr>
                    <p:blipFill>
                      <a:blip r:embed="rId4"/>
                      <a:srcRect/>
                      <a:stretch>
                        <a:fillRect/>
                      </a:stretch>
                    </p:blipFill>
                    <p:spPr bwMode="auto">
                      <a:xfrm>
                        <a:off x="5638800" y="2895600"/>
                        <a:ext cx="2798063"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667000" y="228600"/>
            <a:ext cx="35814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solidFill>
                  <a:schemeClr val="tx2">
                    <a:lumMod val="75000"/>
                  </a:schemeClr>
                </a:solidFill>
                <a:latin typeface="NikoshBAN" pitchFamily="2" charset="0"/>
                <a:cs typeface="NikoshBAN" pitchFamily="2" charset="0"/>
              </a:rPr>
              <a:t>ভিডিও এবং ছবি দেখ</a:t>
            </a:r>
            <a:endParaRPr lang="en-US" sz="4000" dirty="0">
              <a:solidFill>
                <a:schemeClr val="tx2">
                  <a:lumMod val="75000"/>
                </a:schemeClr>
              </a:solidFill>
              <a:latin typeface="NikoshBAN" pitchFamily="2" charset="0"/>
              <a:cs typeface="NikoshBAN" pitchFamily="2" charset="0"/>
            </a:endParaRPr>
          </a:p>
        </p:txBody>
      </p:sp>
      <p:pic>
        <p:nvPicPr>
          <p:cNvPr id="5" name="Picture 4" descr="3825182-md.jpg"/>
          <p:cNvPicPr>
            <a:picLocks noChangeAspect="1"/>
          </p:cNvPicPr>
          <p:nvPr/>
        </p:nvPicPr>
        <p:blipFill>
          <a:blip r:embed="rId5"/>
          <a:stretch>
            <a:fillRect/>
          </a:stretch>
        </p:blipFill>
        <p:spPr>
          <a:xfrm>
            <a:off x="1143000" y="2362200"/>
            <a:ext cx="3810000" cy="306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to="" calcmode="lin" valueType="num">
                                      <p:cBhvr>
                                        <p:cTn id="26"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304800"/>
            <a:ext cx="4343400" cy="923330"/>
          </a:xfrm>
          <a:prstGeom prst="rect">
            <a:avLst/>
          </a:prstGeom>
          <a:solidFill>
            <a:schemeClr val="accent4">
              <a:lumMod val="40000"/>
              <a:lumOff val="60000"/>
            </a:schemeClr>
          </a:solidFill>
          <a:scene3d>
            <a:camera prst="orthographicFront"/>
            <a:lightRig rig="threePt" dir="t"/>
          </a:scene3d>
          <a:sp3d>
            <a:bevelT w="165100" prst="coolSlant"/>
          </a:sp3d>
        </p:spPr>
        <p:txBody>
          <a:bodyPr wrap="square" rtlCol="0">
            <a:spAutoFit/>
          </a:bodyPr>
          <a:lstStyle/>
          <a:p>
            <a:r>
              <a:rPr lang="bn-BD" sz="5400" dirty="0" smtClean="0">
                <a:solidFill>
                  <a:schemeClr val="accent4">
                    <a:lumMod val="50000"/>
                  </a:schemeClr>
                </a:solidFill>
                <a:latin typeface="NikoshBAN" pitchFamily="2" charset="0"/>
                <a:cs typeface="NikoshBAN" pitchFamily="2" charset="0"/>
              </a:rPr>
              <a:t>পৃষ্ঠটানের কিছু ছবি</a:t>
            </a:r>
            <a:endParaRPr lang="en-US" sz="5400" dirty="0">
              <a:solidFill>
                <a:schemeClr val="accent4">
                  <a:lumMod val="50000"/>
                </a:schemeClr>
              </a:solidFill>
              <a:latin typeface="NikoshBAN" pitchFamily="2" charset="0"/>
              <a:cs typeface="NikoshBAN" pitchFamily="2" charset="0"/>
            </a:endParaRPr>
          </a:p>
        </p:txBody>
      </p:sp>
      <p:pic>
        <p:nvPicPr>
          <p:cNvPr id="6" name="Picture 5" descr="061813_IoW.jpg"/>
          <p:cNvPicPr>
            <a:picLocks noChangeAspect="1"/>
          </p:cNvPicPr>
          <p:nvPr/>
        </p:nvPicPr>
        <p:blipFill>
          <a:blip r:embed="rId2"/>
          <a:stretch>
            <a:fillRect/>
          </a:stretch>
        </p:blipFill>
        <p:spPr>
          <a:xfrm>
            <a:off x="0" y="1732384"/>
            <a:ext cx="4598670" cy="3754016"/>
          </a:xfrm>
          <a:prstGeom prst="rect">
            <a:avLst/>
          </a:prstGeom>
        </p:spPr>
      </p:pic>
      <p:pic>
        <p:nvPicPr>
          <p:cNvPr id="7" name="Picture 6" descr="01100cloverdrops1920x1200.jpg"/>
          <p:cNvPicPr>
            <a:picLocks noChangeAspect="1"/>
          </p:cNvPicPr>
          <p:nvPr/>
        </p:nvPicPr>
        <p:blipFill>
          <a:blip r:embed="rId3"/>
          <a:stretch>
            <a:fillRect/>
          </a:stretch>
        </p:blipFill>
        <p:spPr>
          <a:xfrm>
            <a:off x="4724400" y="1752600"/>
            <a:ext cx="44196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776861"/>
            <a:ext cx="2590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5400" dirty="0" smtClean="0">
                <a:latin typeface="NikoshBAN" pitchFamily="2" charset="0"/>
                <a:cs typeface="NikoshBAN" pitchFamily="2" charset="0"/>
              </a:rPr>
              <a:t>একক কাজ</a:t>
            </a:r>
            <a:endParaRPr lang="en-US" sz="5400" dirty="0">
              <a:latin typeface="NikoshBAN" pitchFamily="2" charset="0"/>
              <a:cs typeface="NikoshBAN" pitchFamily="2" charset="0"/>
            </a:endParaRPr>
          </a:p>
        </p:txBody>
      </p:sp>
      <p:sp>
        <p:nvSpPr>
          <p:cNvPr id="5" name="TextBox 4"/>
          <p:cNvSpPr txBox="1"/>
          <p:nvPr/>
        </p:nvSpPr>
        <p:spPr>
          <a:xfrm>
            <a:off x="2057400" y="2298413"/>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600" dirty="0" smtClean="0">
                <a:solidFill>
                  <a:schemeClr val="accent2">
                    <a:lumMod val="50000"/>
                  </a:schemeClr>
                </a:solidFill>
                <a:latin typeface="NikoshBAN" pitchFamily="2" charset="0"/>
                <a:cs typeface="NikoshBAN" pitchFamily="2" charset="0"/>
              </a:rPr>
              <a:t>১। সংশক্তি বল কী?</a:t>
            </a:r>
            <a:endParaRPr lang="en-US" sz="3600" dirty="0">
              <a:solidFill>
                <a:schemeClr val="accent2">
                  <a:lumMod val="50000"/>
                </a:schemeClr>
              </a:solidFill>
              <a:latin typeface="NikoshBAN" pitchFamily="2" charset="0"/>
              <a:cs typeface="NikoshBAN" pitchFamily="2" charset="0"/>
            </a:endParaRPr>
          </a:p>
        </p:txBody>
      </p:sp>
      <p:sp>
        <p:nvSpPr>
          <p:cNvPr id="6" name="TextBox 5"/>
          <p:cNvSpPr txBox="1"/>
          <p:nvPr/>
        </p:nvSpPr>
        <p:spPr>
          <a:xfrm>
            <a:off x="2057400" y="2883188"/>
            <a:ext cx="4343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600" dirty="0" smtClean="0">
                <a:solidFill>
                  <a:schemeClr val="accent2">
                    <a:lumMod val="50000"/>
                  </a:schemeClr>
                </a:solidFill>
                <a:latin typeface="NikoshBAN" pitchFamily="2" charset="0"/>
                <a:cs typeface="NikoshBAN" pitchFamily="2" charset="0"/>
              </a:rPr>
              <a:t>২। আসঞ্জন বল কাকে বলে?</a:t>
            </a:r>
            <a:endParaRPr lang="en-US" sz="3600" dirty="0">
              <a:solidFill>
                <a:schemeClr val="accent2">
                  <a:lumMod val="50000"/>
                </a:schemeClr>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4)">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12954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800" dirty="0" smtClean="0">
                <a:solidFill>
                  <a:schemeClr val="tx1">
                    <a:lumMod val="95000"/>
                    <a:lumOff val="5000"/>
                  </a:schemeClr>
                </a:solidFill>
                <a:latin typeface="NikoshBAN" pitchFamily="2" charset="0"/>
                <a:cs typeface="NikoshBAN" pitchFamily="2" charset="0"/>
              </a:rPr>
              <a:t>স্পর্শকোণ</a:t>
            </a:r>
            <a:endParaRPr lang="en-US" sz="2800" dirty="0">
              <a:solidFill>
                <a:schemeClr val="tx1">
                  <a:lumMod val="95000"/>
                  <a:lumOff val="5000"/>
                </a:schemeClr>
              </a:solidFill>
              <a:latin typeface="NikoshBAN" pitchFamily="2" charset="0"/>
              <a:cs typeface="NikoshBAN" pitchFamily="2" charset="0"/>
            </a:endParaRPr>
          </a:p>
        </p:txBody>
      </p:sp>
      <p:sp>
        <p:nvSpPr>
          <p:cNvPr id="4" name="TextBox 3"/>
          <p:cNvSpPr txBox="1"/>
          <p:nvPr/>
        </p:nvSpPr>
        <p:spPr>
          <a:xfrm>
            <a:off x="457200" y="914400"/>
            <a:ext cx="83820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কঠিন ও তরলের স্পর্শ বিন্দু থেকে বক্র তরল তলে অংকিত স্পর্শক কঠিন পদার্থের সাথে তরলের ভেতরে যে কোণ উৎপন্ন করে তাকে উক্ত কঠিন ও তরলের মধ্যকার স্পর্শ কোণ বলে।</a:t>
            </a:r>
            <a:endParaRPr lang="en-US"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pic>
        <p:nvPicPr>
          <p:cNvPr id="7" name="Picture 6" descr="diploma-sem-2-applied-science-physicsunit-2chap2-surfacetension-4-638.jpg"/>
          <p:cNvPicPr>
            <a:picLocks noChangeAspect="1"/>
          </p:cNvPicPr>
          <p:nvPr/>
        </p:nvPicPr>
        <p:blipFill>
          <a:blip r:embed="rId2"/>
          <a:srcRect l="26332" t="34864"/>
          <a:stretch>
            <a:fillRect/>
          </a:stretch>
        </p:blipFill>
        <p:spPr>
          <a:xfrm>
            <a:off x="4648200" y="2819400"/>
            <a:ext cx="4495800" cy="2971800"/>
          </a:xfrm>
          <a:prstGeom prst="rect">
            <a:avLst/>
          </a:prstGeom>
        </p:spPr>
      </p:pic>
      <p:sp>
        <p:nvSpPr>
          <p:cNvPr id="11" name="TextBox 10"/>
          <p:cNvSpPr txBox="1"/>
          <p:nvPr/>
        </p:nvSpPr>
        <p:spPr>
          <a:xfrm>
            <a:off x="381000" y="2438400"/>
            <a:ext cx="42672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 সব তরল কঠিন পদার্থকে ভিজায় তাদের বেলায় স্পর্শ কোণ সূক্ষ্ম কোণ অর্থাৎ ৯০</a:t>
            </a:r>
            <a:r>
              <a:rPr lang="en-US"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º</a:t>
            </a:r>
            <a:r>
              <a:rPr lang="bn-BD"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কম হয়। কাঁচ ও বিশুদ্ধ পানির বেলায় স্পর্শ কোণের মান প্রায় ৮</a:t>
            </a:r>
            <a:r>
              <a:rPr lang="en-US"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º</a:t>
            </a:r>
            <a:r>
              <a:rPr lang="bn-BD"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endParaRPr lang="en-US" sz="2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12" name="TextBox 11"/>
          <p:cNvSpPr txBox="1"/>
          <p:nvPr/>
        </p:nvSpPr>
        <p:spPr>
          <a:xfrm>
            <a:off x="381000" y="4038600"/>
            <a:ext cx="4267200"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 সব তরল কঠিন পদার্থকে ভিজায় না তাদের বেলায় স্পর্শ কোণ স্থুল কোণ অর্থাৎ ৯০</a:t>
            </a:r>
            <a:r>
              <a:rPr lang="en-US"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º</a:t>
            </a:r>
            <a:r>
              <a:rPr lang="bn-BD"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এর চেয়ে বেশি হয়। কাঁচ ও বিশুদ্ধ পারদের বেলায় স্পর্শ কোণের মান প্রায় ১৩৯</a:t>
            </a:r>
            <a:r>
              <a:rPr lang="en-US"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º</a:t>
            </a:r>
            <a:r>
              <a:rPr lang="bn-BD" sz="2000" dirty="0" smtClean="0">
                <a:ln w="0"/>
                <a:solidFill>
                  <a:schemeClr val="tx1"/>
                </a:solidFill>
                <a:effectLst>
                  <a:outerShdw blurRad="38100" dist="19050" dir="2700000" algn="tl" rotWithShape="0">
                    <a:schemeClr val="dk1">
                      <a:alpha val="40000"/>
                    </a:schemeClr>
                  </a:outerShdw>
                </a:effectLst>
                <a:latin typeface="Times New Roman"/>
                <a:cs typeface="Times New Roman"/>
              </a:rPr>
              <a:t> </a:t>
            </a:r>
            <a:r>
              <a:rPr lang="bn-BD" sz="2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endParaRPr lang="en-US" sz="2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iterate type="lt">
                                    <p:tmPct val="5000"/>
                                  </p:iterate>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1479" y="642685"/>
            <a:ext cx="232689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5400" dirty="0" smtClean="0">
                <a:solidFill>
                  <a:schemeClr val="accent2">
                    <a:lumMod val="50000"/>
                  </a:schemeClr>
                </a:solidFill>
                <a:latin typeface="NikoshBAN" pitchFamily="2" charset="0"/>
                <a:cs typeface="NikoshBAN" pitchFamily="2" charset="0"/>
              </a:rPr>
              <a:t>কৈশিকতা</a:t>
            </a:r>
            <a:endParaRPr lang="en-US" sz="5400" dirty="0">
              <a:solidFill>
                <a:schemeClr val="accent2">
                  <a:lumMod val="50000"/>
                </a:schemeClr>
              </a:solidFill>
              <a:latin typeface="NikoshBAN" pitchFamily="2" charset="0"/>
              <a:cs typeface="NikoshBAN" pitchFamily="2" charset="0"/>
            </a:endParaRPr>
          </a:p>
        </p:txBody>
      </p:sp>
      <p:sp>
        <p:nvSpPr>
          <p:cNvPr id="4" name="TextBox 3"/>
          <p:cNvSpPr txBox="1"/>
          <p:nvPr/>
        </p:nvSpPr>
        <p:spPr>
          <a:xfrm>
            <a:off x="349624" y="1605314"/>
            <a:ext cx="86106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latin typeface="NikoshBAN" pitchFamily="2" charset="0"/>
                <a:cs typeface="NikoshBAN" pitchFamily="2" charset="0"/>
              </a:rPr>
              <a:t>অতি সূক্ষ ও সুষম ছিদ্রবিশিষ্ট নলকে কৈশিক নল বলে। কৈশিক নলে তরলের অধিক্ষেপ বা অবক্ষেপকে কৈশিকতা বলে।</a:t>
            </a:r>
            <a:endParaRPr lang="en-US" sz="3200" dirty="0">
              <a:latin typeface="NikoshBAN" pitchFamily="2" charset="0"/>
              <a:cs typeface="NikoshBAN" pitchFamily="2" charset="0"/>
            </a:endParaRPr>
          </a:p>
        </p:txBody>
      </p:sp>
      <p:sp>
        <p:nvSpPr>
          <p:cNvPr id="5" name="TextBox 4"/>
          <p:cNvSpPr txBox="1"/>
          <p:nvPr/>
        </p:nvSpPr>
        <p:spPr>
          <a:xfrm>
            <a:off x="349624" y="2687828"/>
            <a:ext cx="4695127"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 সব তরল কাঁচ নলকে ভিজিয়ে দেয় তাদের বেলায় নলের ভিতরের তরল তল পাত্রের তরলের মুক্ততলের চেয়ে ওপরে উঠে যায়। একে তরলের উর্ধাহোরণ বা অধিক্ষেপ বলে। </a:t>
            </a:r>
          </a:p>
        </p:txBody>
      </p:sp>
      <p:sp>
        <p:nvSpPr>
          <p:cNvPr id="6" name="TextBox 5"/>
          <p:cNvSpPr txBox="1"/>
          <p:nvPr/>
        </p:nvSpPr>
        <p:spPr>
          <a:xfrm>
            <a:off x="367553" y="4269893"/>
            <a:ext cx="4663751"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 সব তরল কাঁচ নলকে ভিজিয়ে দেয় না তাদের বেলায় নলের ভিতরের তরল তল পাত্রের তরলের মুক্ততলের চেয়ে নিচে নেমে যায়। একে তরলের অবনমন বা অবক্ষেপ বলে। </a:t>
            </a:r>
            <a:endParaRPr lang="en-US" sz="2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grpSp>
        <p:nvGrpSpPr>
          <p:cNvPr id="17" name="Group 16"/>
          <p:cNvGrpSpPr/>
          <p:nvPr/>
        </p:nvGrpSpPr>
        <p:grpSpPr>
          <a:xfrm>
            <a:off x="4876800" y="2895600"/>
            <a:ext cx="4114800" cy="2849282"/>
            <a:chOff x="5410200" y="2895600"/>
            <a:chExt cx="3733800" cy="3001682"/>
          </a:xfrm>
        </p:grpSpPr>
        <p:pic>
          <p:nvPicPr>
            <p:cNvPr id="2" name="Picture 1" descr="250px-Capillary_Attraction_Repulsion_(PSF)_(bjl).svg.png"/>
            <p:cNvPicPr>
              <a:picLocks noChangeAspect="1"/>
            </p:cNvPicPr>
            <p:nvPr/>
          </p:nvPicPr>
          <p:blipFill>
            <a:blip r:embed="rId2"/>
            <a:stretch>
              <a:fillRect/>
            </a:stretch>
          </p:blipFill>
          <p:spPr>
            <a:xfrm>
              <a:off x="5410200" y="2895600"/>
              <a:ext cx="3733800" cy="3001682"/>
            </a:xfrm>
            <a:prstGeom prst="rect">
              <a:avLst/>
            </a:prstGeom>
          </p:spPr>
        </p:pic>
        <p:sp>
          <p:nvSpPr>
            <p:cNvPr id="7" name="Rectangle 6"/>
            <p:cNvSpPr/>
            <p:nvPr/>
          </p:nvSpPr>
          <p:spPr>
            <a:xfrm>
              <a:off x="6629400" y="3200400"/>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solidFill>
                    <a:schemeClr val="tx1"/>
                  </a:solidFill>
                  <a:latin typeface="NikoshBAN" pitchFamily="2" charset="0"/>
                  <a:cs typeface="NikoshBAN" pitchFamily="2" charset="0"/>
                </a:rPr>
                <a:t>কৈশিক নল</a:t>
              </a:r>
              <a:endParaRPr lang="en-US" dirty="0">
                <a:solidFill>
                  <a:schemeClr val="tx1"/>
                </a:solidFill>
                <a:latin typeface="NikoshBAN" pitchFamily="2" charset="0"/>
                <a:cs typeface="NikoshBAN" pitchFamily="2" charset="0"/>
              </a:endParaRPr>
            </a:p>
          </p:txBody>
        </p:sp>
        <p:sp>
          <p:nvSpPr>
            <p:cNvPr id="9" name="Rounded Rectangle 8"/>
            <p:cNvSpPr/>
            <p:nvPr/>
          </p:nvSpPr>
          <p:spPr>
            <a:xfrm>
              <a:off x="6553200" y="5257800"/>
              <a:ext cx="533400" cy="2286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solidFill>
                    <a:schemeClr val="tx1"/>
                  </a:solidFill>
                  <a:latin typeface="NikoshBAN" pitchFamily="2" charset="0"/>
                  <a:cs typeface="NikoshBAN" pitchFamily="2" charset="0"/>
                </a:rPr>
                <a:t>পানি</a:t>
              </a:r>
              <a:endParaRPr lang="en-US" dirty="0">
                <a:solidFill>
                  <a:schemeClr val="tx1"/>
                </a:solidFill>
                <a:latin typeface="NikoshBAN" pitchFamily="2" charset="0"/>
                <a:cs typeface="NikoshBAN" pitchFamily="2" charset="0"/>
              </a:endParaRPr>
            </a:p>
          </p:txBody>
        </p:sp>
        <p:sp>
          <p:nvSpPr>
            <p:cNvPr id="10" name="Rounded Rectangle 9"/>
            <p:cNvSpPr/>
            <p:nvPr/>
          </p:nvSpPr>
          <p:spPr>
            <a:xfrm>
              <a:off x="7924800" y="5257800"/>
              <a:ext cx="609600" cy="228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solidFill>
                    <a:schemeClr val="tx1"/>
                  </a:solidFill>
                  <a:latin typeface="NikoshBAN" pitchFamily="2" charset="0"/>
                  <a:cs typeface="NikoshBAN" pitchFamily="2" charset="0"/>
                </a:rPr>
                <a:t>পারদ</a:t>
              </a:r>
              <a:endParaRPr lang="en-US" dirty="0">
                <a:solidFill>
                  <a:schemeClr val="tx1"/>
                </a:solidFill>
                <a:latin typeface="NikoshBAN" pitchFamily="2" charset="0"/>
                <a:cs typeface="NikoshBAN" pitchFamily="2" charset="0"/>
              </a:endParaRPr>
            </a:p>
          </p:txBody>
        </p:sp>
        <p:sp>
          <p:nvSpPr>
            <p:cNvPr id="12" name="Rounded Rectangle 11"/>
            <p:cNvSpPr/>
            <p:nvPr/>
          </p:nvSpPr>
          <p:spPr>
            <a:xfrm>
              <a:off x="5562600" y="3429000"/>
              <a:ext cx="8382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05800" y="34290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24600" y="3886200"/>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153400" y="3733800"/>
              <a:ext cx="152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1143000"/>
            <a:ext cx="28194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6000" dirty="0" smtClean="0">
                <a:latin typeface="NikoshBAN" pitchFamily="2" charset="0"/>
                <a:cs typeface="NikoshBAN" pitchFamily="2" charset="0"/>
              </a:rPr>
              <a:t>দলীয় কাজ</a:t>
            </a:r>
            <a:endParaRPr lang="en-US" sz="6000" dirty="0">
              <a:latin typeface="NikoshBAN" pitchFamily="2" charset="0"/>
              <a:cs typeface="NikoshBAN" pitchFamily="2" charset="0"/>
            </a:endParaRPr>
          </a:p>
        </p:txBody>
      </p:sp>
      <p:sp>
        <p:nvSpPr>
          <p:cNvPr id="3" name="TextBox 2"/>
          <p:cNvSpPr txBox="1"/>
          <p:nvPr/>
        </p:nvSpPr>
        <p:spPr>
          <a:xfrm>
            <a:off x="609600" y="2225898"/>
            <a:ext cx="67056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১। কৈশিকতা  কী এবং কেন হয়? </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4" name="TextBox 3"/>
          <p:cNvSpPr txBox="1"/>
          <p:nvPr/>
        </p:nvSpPr>
        <p:spPr>
          <a:xfrm>
            <a:off x="600635" y="2965160"/>
            <a:ext cx="83820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২। তরলের উপর সুই ভেসে থাকার কারণ ব্যাখ্যা কর।</a:t>
            </a:r>
            <a:endPar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1371600"/>
            <a:ext cx="2133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5400" dirty="0" smtClean="0">
                <a:latin typeface="NikoshBAN" pitchFamily="2" charset="0"/>
                <a:cs typeface="NikoshBAN" pitchFamily="2" charset="0"/>
              </a:rPr>
              <a:t>মূল্যায়ন</a:t>
            </a:r>
            <a:endParaRPr lang="en-US" sz="5400" dirty="0">
              <a:latin typeface="NikoshBAN" pitchFamily="2" charset="0"/>
              <a:cs typeface="NikoshBAN" pitchFamily="2" charset="0"/>
            </a:endParaRPr>
          </a:p>
        </p:txBody>
      </p:sp>
      <p:sp>
        <p:nvSpPr>
          <p:cNvPr id="4" name="TextBox 3"/>
          <p:cNvSpPr txBox="1"/>
          <p:nvPr/>
        </p:nvSpPr>
        <p:spPr>
          <a:xfrm>
            <a:off x="1981200" y="2514600"/>
            <a:ext cx="4724400" cy="1938992"/>
          </a:xfrm>
          <a:prstGeom prst="rect">
            <a:avLst/>
          </a:prstGeom>
          <a:noFill/>
        </p:spPr>
        <p:txBody>
          <a:bodyPr wrap="square" rtlCol="0">
            <a:spAutoFit/>
          </a:bodyPr>
          <a:lstStyle/>
          <a:p>
            <a:r>
              <a:rPr lang="bn-BD" sz="4000" dirty="0" smtClean="0">
                <a:solidFill>
                  <a:schemeClr val="accent2">
                    <a:lumMod val="50000"/>
                  </a:schemeClr>
                </a:solidFill>
                <a:latin typeface="NikoshBAN" pitchFamily="2" charset="0"/>
                <a:cs typeface="NikoshBAN" pitchFamily="2" charset="0"/>
              </a:rPr>
              <a:t>১। পৃষ্ঠটান কী?</a:t>
            </a:r>
          </a:p>
          <a:p>
            <a:r>
              <a:rPr lang="bn-BD" sz="4000" dirty="0" smtClean="0">
                <a:solidFill>
                  <a:schemeClr val="accent2">
                    <a:lumMod val="50000"/>
                  </a:schemeClr>
                </a:solidFill>
                <a:latin typeface="NikoshBAN" pitchFamily="2" charset="0"/>
                <a:cs typeface="NikoshBAN" pitchFamily="2" charset="0"/>
              </a:rPr>
              <a:t>২। পৃষ্ঠশক্তি কাকে বলে?</a:t>
            </a:r>
          </a:p>
          <a:p>
            <a:r>
              <a:rPr lang="bn-BD" sz="4000" dirty="0" smtClean="0">
                <a:solidFill>
                  <a:schemeClr val="accent2">
                    <a:lumMod val="50000"/>
                  </a:schemeClr>
                </a:solidFill>
                <a:latin typeface="NikoshBAN" pitchFamily="2" charset="0"/>
                <a:cs typeface="NikoshBAN" pitchFamily="2" charset="0"/>
              </a:rPr>
              <a:t>৩। স্পর্শ কোণ কাকে বলে?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slide(fromBottom)">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953" y="1371600"/>
            <a:ext cx="30480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6000" dirty="0" smtClean="0">
                <a:solidFill>
                  <a:schemeClr val="tx2">
                    <a:lumMod val="75000"/>
                  </a:schemeClr>
                </a:solidFill>
                <a:latin typeface="NikoshBAN" pitchFamily="2" charset="0"/>
                <a:cs typeface="NikoshBAN" pitchFamily="2" charset="0"/>
              </a:rPr>
              <a:t>বাড়ির কাজ</a:t>
            </a:r>
            <a:endParaRPr lang="en-US" sz="6000" dirty="0">
              <a:solidFill>
                <a:schemeClr val="tx2">
                  <a:lumMod val="75000"/>
                </a:schemeClr>
              </a:solidFill>
              <a:latin typeface="NikoshBAN" pitchFamily="2" charset="0"/>
              <a:cs typeface="NikoshBAN" pitchFamily="2" charset="0"/>
            </a:endParaRPr>
          </a:p>
        </p:txBody>
      </p:sp>
      <p:sp>
        <p:nvSpPr>
          <p:cNvPr id="5" name="TextBox 4"/>
          <p:cNvSpPr txBox="1"/>
          <p:nvPr/>
        </p:nvSpPr>
        <p:spPr>
          <a:xfrm>
            <a:off x="291353" y="2971800"/>
            <a:ext cx="8839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chemeClr val="accent2">
                    <a:lumMod val="50000"/>
                  </a:schemeClr>
                </a:solidFill>
                <a:latin typeface="NikoshBAN" pitchFamily="2" charset="0"/>
                <a:cs typeface="NikoshBAN" pitchFamily="2" charset="0"/>
              </a:rPr>
              <a:t>১। মশা পানির উপর হাঁটতে পারে কেন ? যুক্তি সহকারে ব্যাখ্যা দাও।</a:t>
            </a:r>
            <a:endParaRPr lang="en-US" sz="3200" dirty="0">
              <a:solidFill>
                <a:schemeClr val="accent2">
                  <a:lumMod val="50000"/>
                </a:schemeClr>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500" autoRev="1" fill="hold">
                                          <p:stCondLst>
                                            <p:cond delay="0"/>
                                          </p:stCondLst>
                                        </p:cTn>
                                        <p:tgtEl>
                                          <p:spTgt spid="5"/>
                                        </p:tgtEl>
                                        <p:attrNameLst>
                                          <p:attrName>ppt_w</p:attrName>
                                        </p:attrNameLst>
                                      </p:cBhvr>
                                    </p:anim>
                                    <p:anim by="(#ppt_w*0.50)" calcmode="lin" valueType="num">
                                      <p:cBhvr>
                                        <p:cTn id="15" dur="500" decel="50000" autoRev="1" fill="hold">
                                          <p:stCondLst>
                                            <p:cond delay="0"/>
                                          </p:stCondLst>
                                        </p:cTn>
                                        <p:tgtEl>
                                          <p:spTgt spid="5"/>
                                        </p:tgtEl>
                                        <p:attrNameLst>
                                          <p:attrName>ppt_x</p:attrName>
                                        </p:attrNameLst>
                                      </p:cBhvr>
                                    </p:anim>
                                    <p:anim from="(-#ppt_h/2)" to="(#ppt_y)" calcmode="lin" valueType="num">
                                      <p:cBhvr>
                                        <p:cTn id="16" dur="1000" fill="hold">
                                          <p:stCondLst>
                                            <p:cond delay="0"/>
                                          </p:stCondLst>
                                        </p:cTn>
                                        <p:tgtEl>
                                          <p:spTgt spid="5"/>
                                        </p:tgtEl>
                                        <p:attrNameLst>
                                          <p:attrName>ppt_y</p:attrName>
                                        </p:attrNameLst>
                                      </p:cBhvr>
                                    </p:anim>
                                    <p:animRot by="21600000">
                                      <p:cBhvr>
                                        <p:cTn id="17"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a:gradFill>
        <a:effectLst/>
      </p:bgPr>
    </p:bg>
    <p:spTree>
      <p:nvGrpSpPr>
        <p:cNvPr id="1" name=""/>
        <p:cNvGrpSpPr/>
        <p:nvPr/>
      </p:nvGrpSpPr>
      <p:grpSpPr>
        <a:xfrm>
          <a:off x="0" y="0"/>
          <a:ext cx="0" cy="0"/>
          <a:chOff x="0" y="0"/>
          <a:chExt cx="0" cy="0"/>
        </a:xfrm>
      </p:grpSpPr>
      <p:sp>
        <p:nvSpPr>
          <p:cNvPr id="4" name="Rectangle 3"/>
          <p:cNvSpPr/>
          <p:nvPr/>
        </p:nvSpPr>
        <p:spPr>
          <a:xfrm>
            <a:off x="685800" y="609600"/>
            <a:ext cx="7772400" cy="2123658"/>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bn-IN"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 </a:t>
            </a:r>
            <a:r>
              <a:rPr lang="en-US"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cs typeface="Arial" charset="0"/>
              </a:rPr>
              <a:t>      </a:t>
            </a:r>
            <a:r>
              <a:rPr lang="bn-IN" sz="4400" b="1" dirty="0">
                <a:ln w="11430"/>
                <a:solidFill>
                  <a:srgbClr val="D60093"/>
                </a:solidFill>
                <a:effectLst>
                  <a:outerShdw blurRad="50800" dist="39000" dir="5460000" algn="tl">
                    <a:srgbClr val="000000">
                      <a:alpha val="38000"/>
                    </a:srgbClr>
                  </a:outerShdw>
                </a:effectLst>
                <a:cs typeface="NikoshBAN" pitchFamily="2" charset="0"/>
              </a:rPr>
              <a:t>আল্লাহ্‌ আমাদের </a:t>
            </a:r>
            <a:r>
              <a:rPr lang="en-US" sz="4400" b="1" dirty="0">
                <a:ln w="11430"/>
                <a:solidFill>
                  <a:srgbClr val="D60093"/>
                </a:solidFill>
                <a:effectLst>
                  <a:outerShdw blurRad="50800" dist="39000" dir="5460000" algn="tl">
                    <a:srgbClr val="000000">
                      <a:alpha val="38000"/>
                    </a:srgbClr>
                  </a:outerShdw>
                </a:effectLst>
                <a:cs typeface="NikoshBAN" pitchFamily="2" charset="0"/>
              </a:rPr>
              <a:t>উ</a:t>
            </a:r>
            <a:r>
              <a:rPr lang="bn-IN" sz="4400" b="1" dirty="0">
                <a:ln w="11430"/>
                <a:solidFill>
                  <a:srgbClr val="D60093"/>
                </a:solidFill>
                <a:effectLst>
                  <a:outerShdw blurRad="50800" dist="39000" dir="5460000" algn="tl">
                    <a:srgbClr val="000000">
                      <a:alpha val="38000"/>
                    </a:srgbClr>
                  </a:outerShdw>
                </a:effectLst>
                <a:cs typeface="NikoshBAN" pitchFamily="2" charset="0"/>
              </a:rPr>
              <a:t>পর সহায় হউন</a:t>
            </a:r>
          </a:p>
          <a:p>
            <a:pPr>
              <a:defRPr/>
            </a:pPr>
            <a:r>
              <a:rPr lang="bn-IN" sz="4400" b="1" dirty="0">
                <a:ln w="11430"/>
                <a:solidFill>
                  <a:srgbClr val="D60093"/>
                </a:solidFill>
                <a:effectLst>
                  <a:outerShdw blurRad="50800" dist="39000" dir="5460000" algn="tl">
                    <a:srgbClr val="000000">
                      <a:alpha val="38000"/>
                    </a:srgbClr>
                  </a:outerShdw>
                </a:effectLst>
                <a:cs typeface="NikoshBAN" pitchFamily="2" charset="0"/>
              </a:rPr>
              <a:t>              </a:t>
            </a:r>
            <a:r>
              <a:rPr lang="en-US" sz="4400" b="1" dirty="0">
                <a:ln w="11430"/>
                <a:solidFill>
                  <a:srgbClr val="D60093"/>
                </a:solidFill>
                <a:effectLst>
                  <a:outerShdw blurRad="50800" dist="39000" dir="5460000" algn="tl">
                    <a:srgbClr val="000000">
                      <a:alpha val="38000"/>
                    </a:srgbClr>
                  </a:outerShdw>
                </a:effectLst>
                <a:cs typeface="NikoshBAN" pitchFamily="2" charset="0"/>
              </a:rPr>
              <a:t>  </a:t>
            </a:r>
            <a:r>
              <a:rPr lang="bn-IN" sz="4400" b="1" dirty="0">
                <a:ln w="11430"/>
                <a:solidFill>
                  <a:srgbClr val="D60093"/>
                </a:solidFill>
                <a:effectLst>
                  <a:outerShdw blurRad="50800" dist="39000" dir="5460000" algn="tl">
                    <a:srgbClr val="000000">
                      <a:alpha val="38000"/>
                    </a:srgbClr>
                  </a:outerShdw>
                </a:effectLst>
                <a:cs typeface="NikoshBAN" pitchFamily="2" charset="0"/>
              </a:rPr>
              <a:t>আজ এ পর্যন্তই</a:t>
            </a:r>
          </a:p>
          <a:p>
            <a:pPr>
              <a:defRPr/>
            </a:pPr>
            <a:r>
              <a:rPr lang="bn-IN" sz="4400" b="1" dirty="0">
                <a:ln w="11430"/>
                <a:solidFill>
                  <a:srgbClr val="D60093"/>
                </a:solidFill>
                <a:effectLst>
                  <a:outerShdw blurRad="50800" dist="39000" dir="5460000" algn="tl">
                    <a:srgbClr val="000000">
                      <a:alpha val="38000"/>
                    </a:srgbClr>
                  </a:outerShdw>
                </a:effectLst>
                <a:cs typeface="NikoshBAN" pitchFamily="2" charset="0"/>
              </a:rPr>
              <a:t>              </a:t>
            </a:r>
            <a:r>
              <a:rPr lang="en-US" sz="4400" b="1" dirty="0">
                <a:ln w="11430"/>
                <a:solidFill>
                  <a:srgbClr val="D60093"/>
                </a:solidFill>
                <a:effectLst>
                  <a:outerShdw blurRad="50800" dist="39000" dir="5460000" algn="tl">
                    <a:srgbClr val="000000">
                      <a:alpha val="38000"/>
                    </a:srgbClr>
                  </a:outerShdw>
                </a:effectLst>
                <a:cs typeface="NikoshBAN" pitchFamily="2" charset="0"/>
              </a:rPr>
              <a:t>  </a:t>
            </a:r>
            <a:r>
              <a:rPr lang="bn-IN" sz="4400" b="1" dirty="0">
                <a:ln w="11430"/>
                <a:solidFill>
                  <a:srgbClr val="D60093"/>
                </a:solidFill>
                <a:effectLst>
                  <a:outerShdw blurRad="50800" dist="39000" dir="5460000" algn="tl">
                    <a:srgbClr val="000000">
                      <a:alpha val="38000"/>
                    </a:srgbClr>
                  </a:outerShdw>
                </a:effectLst>
                <a:cs typeface="NikoshBAN" pitchFamily="2" charset="0"/>
              </a:rPr>
              <a:t>খোদা হাফেজ।</a:t>
            </a:r>
            <a:endParaRPr lang="en-US" sz="4400" b="1" dirty="0">
              <a:ln w="11430"/>
              <a:solidFill>
                <a:srgbClr val="D60093"/>
              </a:solidFill>
              <a:effectLst>
                <a:outerShdw blurRad="50800" dist="39000" dir="5460000" algn="tl">
                  <a:srgbClr val="000000">
                    <a:alpha val="38000"/>
                  </a:srgbClr>
                </a:outerShdw>
              </a:effectLst>
              <a:cs typeface="NikoshBAN"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49567"/>
            <a:ext cx="74676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9B89330.wav">
            <a:hlinkClick r:id="" action="ppaction://media"/>
          </p:cNvPr>
          <p:cNvPicPr>
            <a:picLocks noChangeAspect="1"/>
          </p:cNvPicPr>
          <p:nvPr>
            <a:wavAudioFile r:embed="rId2" name="9B8981C4.wav"/>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671549"/>
      </p:ext>
    </p:extLst>
  </p:cSld>
  <p:clrMapOvr>
    <a:masterClrMapping/>
  </p:clrMapOvr>
  <mc:AlternateContent xmlns:mc="http://schemas.openxmlformats.org/markup-compatibility/2006" xmlns:p14="http://schemas.microsoft.com/office/powerpoint/2010/main">
    <mc:Choice Requires="p14">
      <p:transition spd="slow" p14:dur="1200" advTm="24601">
        <p14:prism/>
      </p:transition>
    </mc:Choice>
    <mc:Fallback xmlns="">
      <p:transition spd="slow" advTm="24601">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nodeType="afterGroup">
                            <p:stCondLst>
                              <p:cond delay="500"/>
                            </p:stCondLst>
                            <p:childTnLst>
                              <p:par>
                                <p:cTn id="13" presetID="21"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18204" t="15874" r="18092" b="38670"/>
          <a:stretch>
            <a:fillRect/>
          </a:stretch>
        </p:blipFill>
        <p:spPr bwMode="auto">
          <a:xfrm>
            <a:off x="3612359" y="838200"/>
            <a:ext cx="1905000" cy="62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3" y="1800233"/>
            <a:ext cx="6919912" cy="366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1669967" y="3227633"/>
            <a:ext cx="4243176" cy="1777410"/>
          </a:xfrm>
          <a:prstGeom prst="rect">
            <a:avLst/>
          </a:prstGeom>
          <a:scene3d>
            <a:camera prst="isometricOffAxis2Left"/>
            <a:lightRig rig="threePt" dir="t"/>
          </a:scene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8"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rPr>
              <a:t> </a:t>
            </a:r>
            <a:r>
              <a:rPr kumimoji="0" lang="bn-IN" sz="2400" b="1" i="0" u="none" strike="noStrike" kern="0" cap="none" spc="38"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rPr>
              <a:t>মোঃহাবিবুর রহমান </a:t>
            </a:r>
            <a:endParaRPr kumimoji="0" lang="en-US" sz="2400" b="1" i="0" u="none" strike="noStrike" kern="0" cap="none" spc="38"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IN"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ইনস্ট্রাক্টর (পদার্থবিজ্ঞান) </a:t>
            </a:r>
            <a:endPar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IN"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টেকনিক্যাল স্কুল ও কলেজ </a:t>
            </a:r>
            <a:endParaRPr kumimoji="0" lang="bn-BD"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en-US" sz="1800" b="1" i="0" u="none" strike="noStrike" kern="0" cap="none" spc="0" normalizeH="0" baseline="0" noProof="0" dirty="0" err="1">
                <a:ln>
                  <a:noFill/>
                </a:ln>
                <a:solidFill>
                  <a:srgbClr val="002060"/>
                </a:solidFill>
                <a:effectLst/>
                <a:uLnTx/>
                <a:uFillTx/>
                <a:latin typeface="NikoshBAN" pitchFamily="2" charset="0"/>
                <a:ea typeface="+mn-ea"/>
                <a:cs typeface="NikoshBAN" pitchFamily="2" charset="0"/>
              </a:rPr>
              <a:t>কিশোরগঞ্জ</a:t>
            </a:r>
            <a:r>
              <a:rPr kumimoji="0" lang="bn-IN"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IN"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BD"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endParaRPr kumimoji="0" lang="en-US"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0171</a:t>
            </a:r>
            <a:r>
              <a:rPr kumimoji="0" lang="bn-IN"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৫৩৪২৯৩৪ </a:t>
            </a:r>
            <a:endPar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NikoshBAN" pitchFamily="2" charset="0"/>
                <a:ea typeface="+mn-ea"/>
                <a:cs typeface="NikoshBAN" pitchFamily="2" charset="0"/>
              </a:rPr>
              <a:t>       </a:t>
            </a: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5056172" y="3378767"/>
            <a:ext cx="2716227" cy="1361911"/>
          </a:xfrm>
          <a:prstGeom prst="rect">
            <a:avLst/>
          </a:prstGeom>
          <a:scene3d>
            <a:camera prst="isometricOffAxis1Right"/>
            <a:lightRig rig="threePt" dir="t"/>
          </a:scene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n-BD" sz="2400" b="1" i="0" u="none" strike="noStrike" kern="1200" cap="none" spc="38" normalizeH="0" baseline="0" noProof="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rPr>
              <a:t>শ্রেণিঃ</a:t>
            </a:r>
            <a:r>
              <a:rPr kumimoji="0" lang="en-US" sz="2400" b="1" i="0" u="none" strike="noStrike" kern="1200" cap="none" spc="38" normalizeH="0" baseline="0" noProof="0" dirty="0" err="1"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rPr>
              <a:t>একাদশ</a:t>
            </a:r>
            <a:r>
              <a:rPr kumimoji="0" lang="en-US" sz="2400" b="1" i="0" u="none" strike="noStrike" kern="1200" cap="none" spc="38" normalizeH="0" baseline="0" noProof="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rPr>
              <a:t>  </a:t>
            </a:r>
            <a:endParaRPr kumimoji="0" lang="en-US" sz="2400" b="1" i="0" u="none" strike="noStrike" kern="1200" cap="none" spc="38"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BD"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বিষয়ঃ</a:t>
            </a:r>
            <a:r>
              <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en-US" sz="1500" b="1" i="0" u="none" strike="noStrike" kern="1200" cap="none" spc="0" normalizeH="0" baseline="0" noProof="0" dirty="0" err="1">
                <a:ln>
                  <a:noFill/>
                </a:ln>
                <a:solidFill>
                  <a:srgbClr val="002060"/>
                </a:solidFill>
                <a:effectLst/>
                <a:uLnTx/>
                <a:uFillTx/>
                <a:latin typeface="NikoshBAN" pitchFamily="2" charset="0"/>
                <a:ea typeface="+mn-ea"/>
                <a:cs typeface="NikoshBAN" pitchFamily="2" charset="0"/>
              </a:rPr>
              <a:t>পদার্থ</a:t>
            </a:r>
            <a:r>
              <a:rPr kumimoji="0" lang="bn-BD"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en-US" sz="1500" b="1" i="0" u="none" strike="noStrike" kern="1200" cap="none" spc="0" normalizeH="0" baseline="0" noProof="0" dirty="0" smtClean="0">
                <a:ln>
                  <a:noFill/>
                </a:ln>
                <a:solidFill>
                  <a:srgbClr val="002060"/>
                </a:solidFill>
                <a:effectLst/>
                <a:uLnTx/>
                <a:uFillTx/>
                <a:latin typeface="NikoshBAN" pitchFamily="2" charset="0"/>
                <a:ea typeface="+mn-ea"/>
                <a:cs typeface="NikoshBAN" pitchFamily="2" charset="0"/>
              </a:rPr>
              <a:t>বিজ্ঞান-1</a:t>
            </a:r>
            <a:endPar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BD"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অধ্যায়ঃ </a:t>
            </a:r>
            <a:r>
              <a:rPr lang="en-US" sz="1500" b="1" noProof="0" dirty="0" smtClean="0">
                <a:solidFill>
                  <a:srgbClr val="002060"/>
                </a:solidFill>
                <a:latin typeface="NikoshBAN" pitchFamily="2" charset="0"/>
                <a:cs typeface="NikoshBAN" pitchFamily="2" charset="0"/>
              </a:rPr>
              <a:t>৭ </a:t>
            </a:r>
            <a:r>
              <a:rPr kumimoji="0" lang="en-US" sz="1500" b="1" i="0" u="none" strike="noStrike" kern="1200" cap="none" spc="0" normalizeH="0" baseline="0" noProof="0" dirty="0" smtClean="0">
                <a:ln>
                  <a:noFill/>
                </a:ln>
                <a:solidFill>
                  <a:srgbClr val="002060"/>
                </a:solidFill>
                <a:effectLst/>
                <a:uLnTx/>
                <a:uFillTx/>
                <a:latin typeface="NikoshBAN" pitchFamily="2" charset="0"/>
                <a:ea typeface="+mn-ea"/>
                <a:cs typeface="NikoshBAN" pitchFamily="2" charset="0"/>
              </a:rPr>
              <a:t>    </a:t>
            </a:r>
            <a:r>
              <a:rPr kumimoji="0" lang="bn-BD" sz="1500" b="1" i="0" u="none" strike="noStrike" kern="1200" cap="none" spc="0" normalizeH="0" baseline="0" noProof="0" dirty="0" smtClean="0">
                <a:ln>
                  <a:noFill/>
                </a:ln>
                <a:solidFill>
                  <a:srgbClr val="002060"/>
                </a:solidFill>
                <a:effectLst/>
                <a:uLnTx/>
                <a:uFillTx/>
                <a:latin typeface="NikoshBAN" pitchFamily="2" charset="0"/>
                <a:ea typeface="+mn-ea"/>
                <a:cs typeface="NikoshBAN" pitchFamily="2" charset="0"/>
              </a:rPr>
              <a:t> </a:t>
            </a:r>
            <a:endPar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a:t>
            </a:r>
            <a:r>
              <a:rPr kumimoji="0" lang="bn-BD"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সময়ঃ </a:t>
            </a:r>
            <a:r>
              <a:rPr kumimoji="0" lang="en-US"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৪৫</a:t>
            </a:r>
            <a:r>
              <a:rPr kumimoji="0" lang="bn-BD" sz="150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rPr>
              <a:t> মিনিট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n-BD" sz="1350" b="1" i="0" u="none" strike="noStrike" kern="1200" cap="none" spc="0" normalizeH="0" baseline="0" noProof="0" dirty="0">
              <a:ln>
                <a:noFill/>
              </a:ln>
              <a:solidFill>
                <a:srgbClr val="002060"/>
              </a:solidFill>
              <a:effectLst/>
              <a:uLnTx/>
              <a:uFillTx/>
              <a:latin typeface="NikoshBAN" pitchFamily="2" charset="0"/>
              <a:ea typeface="+mn-ea"/>
              <a:cs typeface="NikoshBAN" pitchFamily="2" charset="0"/>
            </a:endParaRPr>
          </a:p>
        </p:txBody>
      </p:sp>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l="4651" t="3334" r="6146" b="3055"/>
          <a:stretch>
            <a:fillRect/>
          </a:stretch>
        </p:blipFill>
        <p:spPr bwMode="auto">
          <a:xfrm rot="19940062">
            <a:off x="1793818" y="4388800"/>
            <a:ext cx="374573" cy="67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Class Photo\HABIB SIR U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1884580"/>
            <a:ext cx="1371600"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6667" t="4074" r="53332" b="4074"/>
          <a:stretch/>
        </p:blipFill>
        <p:spPr>
          <a:xfrm>
            <a:off x="5643880" y="2131954"/>
            <a:ext cx="1264442" cy="1246813"/>
          </a:xfrm>
          <a:prstGeom prst="rect">
            <a:avLst/>
          </a:prstGeom>
        </p:spPr>
      </p:pic>
    </p:spTree>
    <p:extLst>
      <p:ext uri="{BB962C8B-B14F-4D97-AF65-F5344CB8AC3E}">
        <p14:creationId xmlns:p14="http://schemas.microsoft.com/office/powerpoint/2010/main" val="2620875638"/>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2133623" y="228600"/>
            <a:ext cx="4741333" cy="609600"/>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419"/>
            <a:r>
              <a:rPr lang="en-US" sz="3200" dirty="0" err="1" smtClean="0">
                <a:solidFill>
                  <a:srgbClr val="002060"/>
                </a:solidFill>
                <a:latin typeface="NikoshBAN" pitchFamily="2" charset="0"/>
                <a:cs typeface="NikoshBAN" pitchFamily="2" charset="0"/>
              </a:rPr>
              <a:t>সংক্ষিপ্ত</a:t>
            </a:r>
            <a:r>
              <a:rPr lang="en-US" sz="3200" dirty="0" smtClean="0">
                <a:solidFill>
                  <a:srgbClr val="002060"/>
                </a:solidFill>
                <a:latin typeface="NikoshBAN" pitchFamily="2" charset="0"/>
                <a:cs typeface="NikoshBAN" pitchFamily="2" charset="0"/>
              </a:rPr>
              <a:t> </a:t>
            </a:r>
            <a:r>
              <a:rPr lang="bn-BD" sz="3200" dirty="0" smtClean="0">
                <a:solidFill>
                  <a:srgbClr val="002060"/>
                </a:solidFill>
                <a:latin typeface="NikoshBAN" pitchFamily="2" charset="0"/>
                <a:cs typeface="NikoshBAN" pitchFamily="2" charset="0"/>
              </a:rPr>
              <a:t>পাঠ পরিকল্পনা </a:t>
            </a:r>
            <a:endParaRPr lang="en-US" sz="3200" dirty="0">
              <a:solidFill>
                <a:srgbClr val="002060"/>
              </a:solidFill>
              <a:latin typeface="NikoshBAN" pitchFamily="2" charset="0"/>
              <a:cs typeface="NikoshBAN" pitchFamily="2" charset="0"/>
            </a:endParaRPr>
          </a:p>
        </p:txBody>
      </p:sp>
      <p:graphicFrame>
        <p:nvGraphicFramePr>
          <p:cNvPr id="2" name="Table 1"/>
          <p:cNvGraphicFramePr>
            <a:graphicFrameLocks noGrp="1"/>
          </p:cNvGraphicFramePr>
          <p:nvPr/>
        </p:nvGraphicFramePr>
        <p:xfrm>
          <a:off x="457205" y="838200"/>
          <a:ext cx="8060265" cy="5394960"/>
        </p:xfrm>
        <a:graphic>
          <a:graphicData uri="http://schemas.openxmlformats.org/drawingml/2006/table">
            <a:tbl>
              <a:tblPr firstRow="1" bandRow="1"/>
              <a:tblGrid>
                <a:gridCol w="334382">
                  <a:extLst>
                    <a:ext uri="{9D8B030D-6E8A-4147-A177-3AD203B41FA5}">
                      <a16:colId xmlns:a16="http://schemas.microsoft.com/office/drawing/2014/main" val="20000"/>
                    </a:ext>
                  </a:extLst>
                </a:gridCol>
                <a:gridCol w="278652">
                  <a:extLst>
                    <a:ext uri="{9D8B030D-6E8A-4147-A177-3AD203B41FA5}">
                      <a16:colId xmlns:a16="http://schemas.microsoft.com/office/drawing/2014/main" val="20001"/>
                    </a:ext>
                  </a:extLst>
                </a:gridCol>
                <a:gridCol w="1351232">
                  <a:extLst>
                    <a:ext uri="{9D8B030D-6E8A-4147-A177-3AD203B41FA5}">
                      <a16:colId xmlns:a16="http://schemas.microsoft.com/office/drawing/2014/main" val="20002"/>
                    </a:ext>
                  </a:extLst>
                </a:gridCol>
                <a:gridCol w="3318932">
                  <a:extLst>
                    <a:ext uri="{9D8B030D-6E8A-4147-A177-3AD203B41FA5}">
                      <a16:colId xmlns:a16="http://schemas.microsoft.com/office/drawing/2014/main" val="20003"/>
                    </a:ext>
                  </a:extLst>
                </a:gridCol>
                <a:gridCol w="196426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tblGrid>
              <a:tr h="290239">
                <a:tc>
                  <a:txBody>
                    <a:bodyPr/>
                    <a:lstStyle/>
                    <a:p>
                      <a:r>
                        <a:rPr lang="bn-BD" sz="2000" dirty="0" smtClean="0">
                          <a:solidFill>
                            <a:schemeClr val="tx1"/>
                          </a:solidFill>
                          <a:latin typeface="NikoshBAN" pitchFamily="2" charset="0"/>
                          <a:cs typeface="NikoshBAN" pitchFamily="2" charset="0"/>
                        </a:rPr>
                        <a:t>ক্র</a:t>
                      </a:r>
                      <a:r>
                        <a:rPr lang="bn-BD" sz="2000" baseline="0" dirty="0" smtClean="0">
                          <a:solidFill>
                            <a:schemeClr val="tx1"/>
                          </a:solidFill>
                          <a:latin typeface="NikoshBAN" pitchFamily="2" charset="0"/>
                          <a:cs typeface="NikoshBAN" pitchFamily="2" charset="0"/>
                        </a:rPr>
                        <a:t>ঃ</a:t>
                      </a:r>
                      <a:endParaRPr lang="en-US" sz="2000" dirty="0">
                        <a:solidFill>
                          <a:schemeClr val="tx1"/>
                        </a:solidFill>
                        <a:latin typeface="NikoshBAN" pitchFamily="2" charset="0"/>
                        <a:cs typeface="NikoshBAN" pitchFamily="2" charset="0"/>
                      </a:endParaRPr>
                    </a:p>
                  </a:txBody>
                  <a:tcPr anchor="ctr">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ধাপ</a:t>
                      </a:r>
                      <a:r>
                        <a:rPr lang="bn-BD" sz="2000" baseline="0" dirty="0" smtClean="0">
                          <a:solidFill>
                            <a:schemeClr val="tx1"/>
                          </a:solidFill>
                          <a:latin typeface="NikoshBAN" pitchFamily="2" charset="0"/>
                          <a:cs typeface="NikoshBAN" pitchFamily="2" charset="0"/>
                        </a:rPr>
                        <a:t> </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hMerge="1">
                  <a:txBody>
                    <a:bodyPr/>
                    <a:lstStyle/>
                    <a:p>
                      <a:endParaRPr lang="en-US" dirty="0">
                        <a:latin typeface="NikoshBAN" pitchFamily="2" charset="0"/>
                        <a:cs typeface="NikoshBAN" pitchFamily="2" charset="0"/>
                      </a:endParaRPr>
                    </a:p>
                  </a:txBody>
                  <a:tcPr/>
                </a:tc>
                <a:tc>
                  <a:txBody>
                    <a:bodyPr/>
                    <a:lstStyle/>
                    <a:p>
                      <a:pPr algn="ctr"/>
                      <a:r>
                        <a:rPr lang="bn-BD" sz="2000" dirty="0" smtClean="0">
                          <a:solidFill>
                            <a:schemeClr val="tx1"/>
                          </a:solidFill>
                          <a:latin typeface="NikoshBAN" pitchFamily="2" charset="0"/>
                          <a:cs typeface="NikoshBAN" pitchFamily="2" charset="0"/>
                        </a:rPr>
                        <a:t>কার্যক্রম</a:t>
                      </a:r>
                      <a:r>
                        <a:rPr lang="bn-BD" sz="2000" baseline="0" dirty="0" smtClean="0">
                          <a:solidFill>
                            <a:schemeClr val="tx1"/>
                          </a:solidFill>
                          <a:latin typeface="NikoshBAN" pitchFamily="2" charset="0"/>
                          <a:cs typeface="NikoshBAN" pitchFamily="2" charset="0"/>
                        </a:rPr>
                        <a:t> </a:t>
                      </a:r>
                      <a:endParaRPr lang="en-US" sz="2000" dirty="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algn="ctr"/>
                      <a:r>
                        <a:rPr lang="bn-BD" sz="2000" dirty="0" smtClean="0">
                          <a:solidFill>
                            <a:schemeClr val="tx1"/>
                          </a:solidFill>
                          <a:latin typeface="NikoshBAN" pitchFamily="2" charset="0"/>
                          <a:cs typeface="NikoshBAN" pitchFamily="2" charset="0"/>
                        </a:rPr>
                        <a:t>উপকরণ </a:t>
                      </a:r>
                      <a:endParaRPr lang="en-US" sz="2000" dirty="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সময়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0"/>
                  </a:ext>
                </a:extLst>
              </a:tr>
              <a:tr h="290239">
                <a:tc>
                  <a:txBody>
                    <a:bodyPr/>
                    <a:lstStyle/>
                    <a:p>
                      <a:pPr algn="ctr"/>
                      <a:r>
                        <a:rPr lang="bn-BD" sz="2000" dirty="0" smtClean="0">
                          <a:solidFill>
                            <a:schemeClr val="tx1"/>
                          </a:solidFill>
                          <a:latin typeface="NikoshBAN" pitchFamily="2" charset="0"/>
                          <a:cs typeface="NikoshBAN" pitchFamily="2" charset="0"/>
                        </a:rPr>
                        <a:t>১ </a:t>
                      </a:r>
                      <a:endParaRPr lang="en-US" sz="2000" dirty="0">
                        <a:solidFill>
                          <a:schemeClr val="tx1"/>
                        </a:solidFill>
                        <a:latin typeface="NikoshBAN" pitchFamily="2" charset="0"/>
                        <a:cs typeface="NikoshBAN" pitchFamily="2" charset="0"/>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প্রস্তুতি</a:t>
                      </a:r>
                      <a:r>
                        <a:rPr lang="bn-BD" sz="2000" baseline="0" dirty="0" smtClean="0">
                          <a:solidFill>
                            <a:schemeClr val="tx1"/>
                          </a:solidFill>
                          <a:latin typeface="NikoshBAN" pitchFamily="2" charset="0"/>
                          <a:cs typeface="NikoshBAN" pitchFamily="2" charset="0"/>
                        </a:rPr>
                        <a:t> </a:t>
                      </a:r>
                      <a:endParaRPr lang="en-US" sz="2000" dirty="0">
                        <a:solidFill>
                          <a:schemeClr val="tx1"/>
                        </a:solidFill>
                        <a:latin typeface="NikoshBAN" pitchFamily="2" charset="0"/>
                        <a:cs typeface="NikoshBAN" pitchFamily="2" charset="0"/>
                      </a:endParaRPr>
                    </a:p>
                  </a:txBody>
                  <a:tcPr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dirty="0">
                        <a:latin typeface="NikoshBAN" pitchFamily="2" charset="0"/>
                        <a:cs typeface="NikoshBAN" pitchFamily="2"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baseline="0" dirty="0" smtClean="0">
                          <a:solidFill>
                            <a:schemeClr val="tx1"/>
                          </a:solidFill>
                          <a:latin typeface="NikoshBAN" pitchFamily="2" charset="0"/>
                          <a:cs typeface="NikoshBAN" pitchFamily="2" charset="0"/>
                        </a:rPr>
                        <a:t> শ্রেণি বিন্যাস</a:t>
                      </a:r>
                    </a:p>
                  </a:txBody>
                  <a:tcPr anchor="ctr">
                    <a:solidFill>
                      <a:schemeClr val="bg1">
                        <a:lumMod val="95000"/>
                      </a:schemeClr>
                    </a:solidFill>
                  </a:tcPr>
                </a:tc>
                <a:tc>
                  <a:txBody>
                    <a:bodyPr/>
                    <a:lstStyle/>
                    <a:p>
                      <a:pPr algn="ctr"/>
                      <a:r>
                        <a:rPr lang="en-US" sz="1400" dirty="0" smtClean="0">
                          <a:solidFill>
                            <a:schemeClr val="tx1"/>
                          </a:solidFill>
                          <a:latin typeface="NikoshBAN" pitchFamily="2" charset="0"/>
                          <a:cs typeface="NikoshBAN" pitchFamily="2" charset="0"/>
                        </a:rPr>
                        <a:t>Digital Class Room</a:t>
                      </a:r>
                      <a:endParaRPr lang="en-US" sz="1400" dirty="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০২</a:t>
                      </a:r>
                      <a:r>
                        <a:rPr lang="en-US" sz="2000" dirty="0" smtClean="0">
                          <a:solidFill>
                            <a:schemeClr val="tx1"/>
                          </a:solidFill>
                          <a:latin typeface="NikoshBAN" pitchFamily="2" charset="0"/>
                          <a:cs typeface="NikoshBAN" pitchFamily="2" charset="0"/>
                        </a:rPr>
                        <a:t> </a:t>
                      </a:r>
                      <a:r>
                        <a:rPr lang="bn-BD" sz="2000" dirty="0" smtClean="0">
                          <a:solidFill>
                            <a:schemeClr val="tx1"/>
                          </a:solidFill>
                          <a:latin typeface="NikoshBAN" pitchFamily="2" charset="0"/>
                          <a:cs typeface="NikoshBAN" pitchFamily="2" charset="0"/>
                        </a:rPr>
                        <a:t>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1"/>
                  </a:ext>
                </a:extLst>
              </a:tr>
              <a:tr h="290239">
                <a:tc>
                  <a:txBody>
                    <a:bodyPr/>
                    <a:lstStyle/>
                    <a:p>
                      <a:pPr algn="ctr"/>
                      <a:r>
                        <a:rPr lang="bn-BD" sz="2000" dirty="0" smtClean="0">
                          <a:solidFill>
                            <a:schemeClr val="tx1"/>
                          </a:solidFill>
                          <a:latin typeface="NikoshBAN" pitchFamily="2" charset="0"/>
                          <a:cs typeface="NikoshBAN" pitchFamily="2" charset="0"/>
                        </a:rPr>
                        <a:t>২</a:t>
                      </a:r>
                      <a:endParaRPr lang="en-US" sz="2000" dirty="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baseline="0" dirty="0" smtClean="0">
                          <a:solidFill>
                            <a:schemeClr val="tx1"/>
                          </a:solidFill>
                          <a:latin typeface="NikoshBAN" pitchFamily="2" charset="0"/>
                          <a:cs typeface="NikoshBAN" pitchFamily="2" charset="0"/>
                        </a:rPr>
                        <a:t>মনযোগ আকষন</a:t>
                      </a:r>
                      <a:endParaRPr lang="en-US" sz="2000" dirty="0" smtClean="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baseline="0" dirty="0" smtClean="0">
                          <a:solidFill>
                            <a:schemeClr val="tx1"/>
                          </a:solidFill>
                          <a:latin typeface="NikoshBAN" pitchFamily="2" charset="0"/>
                          <a:cs typeface="NikoshBAN" pitchFamily="2" charset="0"/>
                        </a:rPr>
                        <a:t>শুভেচ্ছা বিনিময় ও পরিচিতি </a:t>
                      </a:r>
                      <a:endParaRPr lang="en-US" sz="2000" dirty="0" smtClean="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(D.C)</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০২ মি</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2"/>
                  </a:ext>
                </a:extLst>
              </a:tr>
              <a:tr h="290239">
                <a:tc>
                  <a:txBody>
                    <a:bodyPr/>
                    <a:lstStyle/>
                    <a:p>
                      <a:pPr algn="ctr"/>
                      <a:r>
                        <a:rPr lang="bn-BD" sz="2000" dirty="0" smtClean="0">
                          <a:solidFill>
                            <a:schemeClr val="tx1"/>
                          </a:solidFill>
                          <a:latin typeface="NikoshBAN" pitchFamily="2" charset="0"/>
                          <a:cs typeface="NikoshBAN" pitchFamily="2" charset="0"/>
                        </a:rPr>
                        <a:t>৩</a:t>
                      </a:r>
                      <a:endParaRPr lang="en-US" sz="2000" dirty="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পাঠ ঘোষনা</a:t>
                      </a:r>
                      <a:endParaRPr lang="en-US" sz="2000" dirty="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চিত্র</a:t>
                      </a:r>
                      <a:r>
                        <a:rPr lang="bn-BD" sz="2000" baseline="0" dirty="0" smtClean="0">
                          <a:solidFill>
                            <a:schemeClr val="tx1"/>
                          </a:solidFill>
                          <a:latin typeface="NikoshBAN" pitchFamily="2" charset="0"/>
                          <a:cs typeface="NikoshBAN" pitchFamily="2" charset="0"/>
                        </a:rPr>
                        <a:t> প্রদর্শনের মাধ্যমে আবহ সৃষ্টি করে </a:t>
                      </a:r>
                      <a:endParaRPr lang="en-US" sz="2000" dirty="0" smtClean="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০২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3"/>
                  </a:ext>
                </a:extLst>
              </a:tr>
              <a:tr h="290239">
                <a:tc rowSpan="3">
                  <a:txBody>
                    <a:bodyPr/>
                    <a:lstStyle/>
                    <a:p>
                      <a:pPr algn="ctr"/>
                      <a:r>
                        <a:rPr lang="bn-BD" sz="2000" dirty="0" smtClean="0">
                          <a:solidFill>
                            <a:schemeClr val="tx1"/>
                          </a:solidFill>
                          <a:latin typeface="NikoshBAN" pitchFamily="2" charset="0"/>
                          <a:cs typeface="NikoshBAN" pitchFamily="2" charset="0"/>
                        </a:rPr>
                        <a:t>৪</a:t>
                      </a:r>
                      <a:endParaRPr lang="en-US" sz="2000" dirty="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solidFill>
                      <a:schemeClr val="bg1">
                        <a:lumMod val="85000"/>
                      </a:schemeClr>
                    </a:solidFill>
                  </a:tcPr>
                </a:tc>
                <a:tc rowSpan="3">
                  <a:txBody>
                    <a:bodyPr/>
                    <a:lstStyle/>
                    <a:p>
                      <a:r>
                        <a:rPr lang="bn-BD" sz="2000" dirty="0" smtClean="0">
                          <a:solidFill>
                            <a:schemeClr val="tx1"/>
                          </a:solidFill>
                          <a:latin typeface="NikoshBAN" pitchFamily="2" charset="0"/>
                          <a:cs typeface="NikoshBAN" pitchFamily="2" charset="0"/>
                        </a:rPr>
                        <a:t>শিখন</a:t>
                      </a:r>
                      <a:r>
                        <a:rPr lang="bn-BD" sz="2000" baseline="0" dirty="0" smtClean="0">
                          <a:solidFill>
                            <a:schemeClr val="tx1"/>
                          </a:solidFill>
                          <a:latin typeface="NikoshBAN" pitchFamily="2" charset="0"/>
                          <a:cs typeface="NikoshBAN" pitchFamily="2" charset="0"/>
                        </a:rPr>
                        <a:t>ফল</a:t>
                      </a:r>
                      <a:endParaRPr lang="bn-BD" sz="2000" dirty="0" smtClean="0">
                        <a:solidFill>
                          <a:schemeClr val="tx1"/>
                        </a:solidFill>
                        <a:latin typeface="NikoshBAN" pitchFamily="2" charset="0"/>
                        <a:cs typeface="NikoshBAN" pitchFamily="2" charset="0"/>
                      </a:endParaRPr>
                    </a:p>
                  </a:txBody>
                  <a:tcPr anchor="ctr">
                    <a:lnT w="12700" cap="flat" cmpd="sng" algn="ctr">
                      <a:solidFill>
                        <a:schemeClr val="tx1"/>
                      </a:solidFill>
                      <a:prstDash val="solid"/>
                      <a:round/>
                      <a:headEnd type="none" w="med" len="med"/>
                      <a:tailEnd type="none" w="med" len="med"/>
                    </a:lnT>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১. জ্ঞানমুলক</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a:txBody>
                    <a:bodyPr/>
                    <a:lstStyle/>
                    <a:p>
                      <a:pPr algn="ctr"/>
                      <a:r>
                        <a:rPr lang="bn-BD" sz="2000" dirty="0" smtClean="0">
                          <a:solidFill>
                            <a:schemeClr val="tx1"/>
                          </a:solidFill>
                          <a:latin typeface="NikoshBAN" pitchFamily="2" charset="0"/>
                          <a:cs typeface="NikoshBAN" pitchFamily="2" charset="0"/>
                        </a:rPr>
                        <a:t> ভিডিও</a:t>
                      </a:r>
                      <a:r>
                        <a:rPr lang="bn-BD" sz="2000" baseline="0" dirty="0" smtClean="0">
                          <a:solidFill>
                            <a:schemeClr val="tx1"/>
                          </a:solidFill>
                          <a:latin typeface="NikoshBAN" pitchFamily="2" charset="0"/>
                          <a:cs typeface="NikoshBAN" pitchFamily="2" charset="0"/>
                        </a:rPr>
                        <a:t> ও </a:t>
                      </a:r>
                      <a:r>
                        <a:rPr lang="bn-BD" sz="2000" dirty="0" smtClean="0">
                          <a:solidFill>
                            <a:schemeClr val="tx1"/>
                          </a:solidFill>
                          <a:latin typeface="NikoshBAN" pitchFamily="2" charset="0"/>
                          <a:cs typeface="NikoshBAN" pitchFamily="2" charset="0"/>
                        </a:rPr>
                        <a:t>চিত্র প্রদর্শন</a:t>
                      </a:r>
                      <a:r>
                        <a:rPr lang="bn-BD" sz="2000" baseline="0" dirty="0" smtClean="0">
                          <a:solidFill>
                            <a:schemeClr val="tx1"/>
                          </a:solidFill>
                          <a:latin typeface="NikoshBAN" pitchFamily="2" charset="0"/>
                          <a:cs typeface="NikoshBAN" pitchFamily="2" charset="0"/>
                        </a:rPr>
                        <a:t>,আলোচনা ও একক কাজ  </a:t>
                      </a:r>
                      <a:endParaRPr lang="en-US" sz="2000" dirty="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algn="ctr"/>
                      <a:r>
                        <a:rPr lang="en-US" sz="1400" dirty="0" smtClean="0">
                          <a:solidFill>
                            <a:schemeClr val="tx1"/>
                          </a:solidFill>
                          <a:latin typeface="NikoshBAN" pitchFamily="2" charset="0"/>
                          <a:cs typeface="NikoshBAN" pitchFamily="2" charset="0"/>
                        </a:rPr>
                        <a:t>D.C</a:t>
                      </a:r>
                      <a:r>
                        <a:rPr lang="bn-BD" sz="2000" dirty="0" smtClean="0">
                          <a:solidFill>
                            <a:schemeClr val="tx1"/>
                          </a:solidFill>
                          <a:latin typeface="NikoshBAN" pitchFamily="2" charset="0"/>
                          <a:cs typeface="NikoshBAN" pitchFamily="2" charset="0"/>
                        </a:rPr>
                        <a:t>,</a:t>
                      </a:r>
                      <a:r>
                        <a:rPr lang="bn-BD" sz="2000" baseline="0" dirty="0" smtClean="0">
                          <a:solidFill>
                            <a:schemeClr val="tx1"/>
                          </a:solidFill>
                          <a:latin typeface="NikoshBAN" pitchFamily="2" charset="0"/>
                          <a:cs typeface="NikoshBAN" pitchFamily="2" charset="0"/>
                        </a:rPr>
                        <a:t> </a:t>
                      </a:r>
                      <a:r>
                        <a:rPr lang="bn-BD" sz="2000" dirty="0" smtClean="0">
                          <a:solidFill>
                            <a:schemeClr val="tx1"/>
                          </a:solidFill>
                          <a:latin typeface="NikoshBAN" pitchFamily="2" charset="0"/>
                          <a:cs typeface="NikoshBAN" pitchFamily="2" charset="0"/>
                        </a:rPr>
                        <a:t>পাঠ্য</a:t>
                      </a:r>
                      <a:r>
                        <a:rPr lang="bn-BD" sz="2000" baseline="0" dirty="0" smtClean="0">
                          <a:solidFill>
                            <a:schemeClr val="tx1"/>
                          </a:solidFill>
                          <a:latin typeface="NikoshBAN" pitchFamily="2" charset="0"/>
                          <a:cs typeface="NikoshBAN" pitchFamily="2" charset="0"/>
                        </a:rPr>
                        <a:t>বই ও চকবোড </a:t>
                      </a:r>
                      <a:endParaRPr lang="en-US" sz="2000" dirty="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০৬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4"/>
                  </a:ext>
                </a:extLst>
              </a:tr>
              <a:tr h="290239">
                <a:tc vMerge="1">
                  <a:txBody>
                    <a:bodyPr/>
                    <a:lstStyle/>
                    <a:p>
                      <a:endParaRPr lang="en-US" dirty="0">
                        <a:latin typeface="NikoshBAN" pitchFamily="2" charset="0"/>
                        <a:cs typeface="NikoshBAN" pitchFamily="2" charset="0"/>
                      </a:endParaRPr>
                    </a:p>
                  </a:txBody>
                  <a:tcPr/>
                </a:tc>
                <a:tc vMerge="1">
                  <a:txBody>
                    <a:bodyPr/>
                    <a:lstStyle/>
                    <a:p>
                      <a:endParaRPr lang="en-US" dirty="0">
                        <a:latin typeface="NikoshBAN" pitchFamily="2" charset="0"/>
                        <a:cs typeface="NikoshBAN" pitchFamily="2"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২. অনুধাবনমুলক</a:t>
                      </a:r>
                      <a:endParaRPr lang="en-US" sz="2000" dirty="0" smtClean="0">
                        <a:solidFill>
                          <a:schemeClr val="tx1"/>
                        </a:solidFill>
                        <a:latin typeface="NikoshBAN" pitchFamily="2" charset="0"/>
                        <a:cs typeface="NikoshBAN" pitchFamily="2" charset="0"/>
                      </a:endParaRPr>
                    </a:p>
                  </a:txBody>
                  <a:tcPr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ভিডিও ও</a:t>
                      </a:r>
                      <a:r>
                        <a:rPr lang="bn-BD" sz="2000" baseline="0" dirty="0" smtClean="0">
                          <a:solidFill>
                            <a:schemeClr val="tx1"/>
                          </a:solidFill>
                          <a:latin typeface="NikoshBAN" pitchFamily="2" charset="0"/>
                          <a:cs typeface="NikoshBAN" pitchFamily="2" charset="0"/>
                        </a:rPr>
                        <a:t> চিত্র</a:t>
                      </a:r>
                      <a:r>
                        <a:rPr lang="bn-BD" sz="2000" dirty="0" smtClean="0">
                          <a:solidFill>
                            <a:schemeClr val="tx1"/>
                          </a:solidFill>
                          <a:latin typeface="NikoshBAN" pitchFamily="2" charset="0"/>
                          <a:cs typeface="NikoshBAN" pitchFamily="2" charset="0"/>
                        </a:rPr>
                        <a:t> প্রদর্শন</a:t>
                      </a:r>
                      <a:r>
                        <a:rPr lang="bn-BD" sz="2000" baseline="0" dirty="0" smtClean="0">
                          <a:solidFill>
                            <a:schemeClr val="tx1"/>
                          </a:solidFill>
                          <a:latin typeface="NikoshBAN" pitchFamily="2" charset="0"/>
                          <a:cs typeface="NikoshBAN" pitchFamily="2" charset="0"/>
                        </a:rPr>
                        <a:t>, আলোচনা ও </a:t>
                      </a:r>
                      <a:r>
                        <a:rPr lang="bn-BD" sz="2000" dirty="0" smtClean="0">
                          <a:solidFill>
                            <a:schemeClr val="tx1"/>
                          </a:solidFill>
                          <a:latin typeface="NikoshBAN" pitchFamily="2" charset="0"/>
                          <a:cs typeface="NikoshBAN" pitchFamily="2" charset="0"/>
                        </a:rPr>
                        <a:t>জোড়ায় কাজ  </a:t>
                      </a:r>
                      <a:endParaRPr lang="en-US" sz="2000" dirty="0" smtClean="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D.C</a:t>
                      </a:r>
                      <a:r>
                        <a:rPr lang="bn-BD" sz="2000" dirty="0" smtClean="0">
                          <a:solidFill>
                            <a:schemeClr val="tx1"/>
                          </a:solidFill>
                          <a:latin typeface="NikoshBAN" pitchFamily="2" charset="0"/>
                          <a:cs typeface="NikoshBAN" pitchFamily="2" charset="0"/>
                        </a:rPr>
                        <a:t>, পাঠ্য</a:t>
                      </a:r>
                      <a:r>
                        <a:rPr lang="bn-BD" sz="2000" baseline="0" dirty="0" smtClean="0">
                          <a:solidFill>
                            <a:schemeClr val="tx1"/>
                          </a:solidFill>
                          <a:latin typeface="NikoshBAN" pitchFamily="2" charset="0"/>
                          <a:cs typeface="NikoshBAN" pitchFamily="2" charset="0"/>
                        </a:rPr>
                        <a:t>বই ও চকবোড </a:t>
                      </a:r>
                      <a:endParaRPr lang="en-US" sz="20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৯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5"/>
                  </a:ext>
                </a:extLst>
              </a:tr>
              <a:tr h="602805">
                <a:tc vMerge="1">
                  <a:txBody>
                    <a:bodyPr/>
                    <a:lstStyle/>
                    <a:p>
                      <a:endParaRPr lang="en-US" dirty="0">
                        <a:latin typeface="NikoshBAN" pitchFamily="2" charset="0"/>
                        <a:cs typeface="NikoshBAN" pitchFamily="2" charset="0"/>
                      </a:endParaRPr>
                    </a:p>
                  </a:txBody>
                  <a:tcPr/>
                </a:tc>
                <a:tc vMerge="1">
                  <a:txBody>
                    <a:bodyPr/>
                    <a:lstStyle/>
                    <a:p>
                      <a:endParaRPr lang="en-US" dirty="0">
                        <a:latin typeface="NikoshBAN" pitchFamily="2" charset="0"/>
                        <a:cs typeface="NikoshBAN" pitchFamily="2" charset="0"/>
                      </a:endParaRPr>
                    </a:p>
                  </a:txBody>
                  <a:tcP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৩. প্রয়োগমুলক</a:t>
                      </a:r>
                      <a:endParaRPr lang="en-US" sz="2000" dirty="0" smtClean="0">
                        <a:solidFill>
                          <a:schemeClr val="tx1"/>
                        </a:solidFill>
                        <a:latin typeface="NikoshBAN" pitchFamily="2" charset="0"/>
                        <a:cs typeface="NikoshBAN" pitchFamily="2" charset="0"/>
                      </a:endParaRPr>
                    </a:p>
                  </a:txBody>
                  <a:tcPr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চিত্র প্রদর্শন</a:t>
                      </a:r>
                      <a:r>
                        <a:rPr lang="bn-BD" sz="2000" baseline="0" dirty="0" smtClean="0">
                          <a:solidFill>
                            <a:schemeClr val="tx1"/>
                          </a:solidFill>
                          <a:latin typeface="NikoshBAN" pitchFamily="2" charset="0"/>
                          <a:cs typeface="NikoshBAN" pitchFamily="2" charset="0"/>
                        </a:rPr>
                        <a:t>, আলোচনা ও দলীয়</a:t>
                      </a:r>
                      <a:r>
                        <a:rPr lang="bn-BD" sz="2000" dirty="0" smtClean="0">
                          <a:solidFill>
                            <a:schemeClr val="tx1"/>
                          </a:solidFill>
                          <a:latin typeface="NikoshBAN" pitchFamily="2" charset="0"/>
                          <a:cs typeface="NikoshBAN" pitchFamily="2" charset="0"/>
                        </a:rPr>
                        <a:t> কাজ  </a:t>
                      </a:r>
                      <a:endParaRPr lang="en-US" sz="2000" dirty="0" smtClean="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D.C</a:t>
                      </a:r>
                      <a:r>
                        <a:rPr lang="bn-BD" sz="2000" dirty="0" smtClean="0">
                          <a:solidFill>
                            <a:schemeClr val="tx1"/>
                          </a:solidFill>
                          <a:latin typeface="NikoshBAN" pitchFamily="2" charset="0"/>
                          <a:cs typeface="NikoshBAN" pitchFamily="2" charset="0"/>
                        </a:rPr>
                        <a:t>, পাঠ্য</a:t>
                      </a:r>
                      <a:r>
                        <a:rPr lang="bn-BD" sz="2000" baseline="0" dirty="0" smtClean="0">
                          <a:solidFill>
                            <a:schemeClr val="tx1"/>
                          </a:solidFill>
                          <a:latin typeface="NikoshBAN" pitchFamily="2" charset="0"/>
                          <a:cs typeface="NikoshBAN" pitchFamily="2" charset="0"/>
                        </a:rPr>
                        <a:t>বই ও চকবোড </a:t>
                      </a:r>
                      <a:endParaRPr lang="en-US" sz="20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১২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6"/>
                  </a:ext>
                </a:extLst>
              </a:tr>
              <a:tr h="290239">
                <a:tc>
                  <a:txBody>
                    <a:bodyPr/>
                    <a:lstStyle/>
                    <a:p>
                      <a:pPr algn="ctr"/>
                      <a:r>
                        <a:rPr lang="bn-BD" sz="2000" dirty="0" smtClean="0">
                          <a:solidFill>
                            <a:schemeClr val="tx1"/>
                          </a:solidFill>
                          <a:latin typeface="NikoshBAN" pitchFamily="2" charset="0"/>
                          <a:cs typeface="NikoshBAN" pitchFamily="2" charset="0"/>
                        </a:rPr>
                        <a:t>৫</a:t>
                      </a:r>
                      <a:endParaRPr lang="en-US" sz="2000" dirty="0">
                        <a:solidFill>
                          <a:schemeClr val="tx1"/>
                        </a:solidFill>
                        <a:latin typeface="NikoshBAN" pitchFamily="2" charset="0"/>
                        <a:cs typeface="NikoshBAN" pitchFamily="2" charset="0"/>
                      </a:endParaRPr>
                    </a:p>
                  </a:txBody>
                  <a:tcPr anchor="ctr">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মূল্যায়ন</a:t>
                      </a:r>
                      <a:r>
                        <a:rPr lang="bn-BD" sz="2000" baseline="0" dirty="0" smtClean="0">
                          <a:solidFill>
                            <a:schemeClr val="tx1"/>
                          </a:solidFill>
                          <a:latin typeface="NikoshBAN" pitchFamily="2" charset="0"/>
                          <a:cs typeface="NikoshBAN" pitchFamily="2" charset="0"/>
                        </a:rPr>
                        <a:t> </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hMerge="1">
                  <a:txBody>
                    <a:bodyPr/>
                    <a:lstStyle/>
                    <a:p>
                      <a:endParaRPr lang="en-US">
                        <a:latin typeface="NikoshBAN" pitchFamily="2" charset="0"/>
                        <a:cs typeface="NikoshBAN" pitchFamily="2" charset="0"/>
                      </a:endParaRPr>
                    </a:p>
                  </a:txBody>
                  <a:tcPr/>
                </a:tc>
                <a:tc>
                  <a:txBody>
                    <a:bodyPr/>
                    <a:lstStyle/>
                    <a:p>
                      <a:pPr algn="ctr"/>
                      <a:r>
                        <a:rPr lang="bn-BD" sz="2000" baseline="0" dirty="0" smtClean="0">
                          <a:solidFill>
                            <a:schemeClr val="tx1"/>
                          </a:solidFill>
                          <a:latin typeface="NikoshBAN" pitchFamily="2" charset="0"/>
                          <a:cs typeface="NikoshBAN" pitchFamily="2" charset="0"/>
                        </a:rPr>
                        <a:t>সংক্ষিপ্ত ও বহুনির্বাচনী প্রশ্ন </a:t>
                      </a:r>
                      <a:endParaRPr lang="en-US" sz="2000" dirty="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০৭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7"/>
                  </a:ext>
                </a:extLst>
              </a:tr>
              <a:tr h="290239">
                <a:tc>
                  <a:txBody>
                    <a:bodyPr/>
                    <a:lstStyle/>
                    <a:p>
                      <a:pPr algn="ctr"/>
                      <a:r>
                        <a:rPr lang="bn-BD" sz="2000" dirty="0" smtClean="0">
                          <a:solidFill>
                            <a:schemeClr val="tx1"/>
                          </a:solidFill>
                          <a:latin typeface="NikoshBAN" pitchFamily="2" charset="0"/>
                          <a:cs typeface="NikoshBAN" pitchFamily="2" charset="0"/>
                        </a:rPr>
                        <a:t>৬</a:t>
                      </a:r>
                      <a:endParaRPr lang="en-US" sz="2000" dirty="0">
                        <a:solidFill>
                          <a:schemeClr val="tx1"/>
                        </a:solidFill>
                        <a:latin typeface="NikoshBAN" pitchFamily="2" charset="0"/>
                        <a:cs typeface="NikoshBAN" pitchFamily="2" charset="0"/>
                      </a:endParaRPr>
                    </a:p>
                  </a:txBody>
                  <a:tcPr anchor="ctr">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বাড়ির কাজ </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hMerge="1">
                  <a:txBody>
                    <a:bodyPr/>
                    <a:lstStyle/>
                    <a:p>
                      <a:endParaRPr lang="en-US">
                        <a:latin typeface="NikoshBAN" pitchFamily="2" charset="0"/>
                        <a:cs typeface="NikoshBAN" pitchFamily="2" charset="0"/>
                      </a:endParaRPr>
                    </a:p>
                  </a:txBody>
                  <a:tcPr/>
                </a:tc>
                <a:tc>
                  <a:txBody>
                    <a:bodyPr/>
                    <a:lstStyle/>
                    <a:p>
                      <a:pPr algn="ctr"/>
                      <a:r>
                        <a:rPr lang="bn-BD" sz="2000" dirty="0" smtClean="0">
                          <a:solidFill>
                            <a:schemeClr val="tx1"/>
                          </a:solidFill>
                          <a:latin typeface="NikoshBAN" pitchFamily="2" charset="0"/>
                          <a:cs typeface="NikoshBAN" pitchFamily="2" charset="0"/>
                        </a:rPr>
                        <a:t>লিখন</a:t>
                      </a:r>
                      <a:r>
                        <a:rPr lang="bn-BD" sz="2000" baseline="0" dirty="0" smtClean="0">
                          <a:solidFill>
                            <a:schemeClr val="tx1"/>
                          </a:solidFill>
                          <a:latin typeface="NikoshBAN" pitchFamily="2" charset="0"/>
                          <a:cs typeface="NikoshBAN" pitchFamily="2" charset="0"/>
                        </a:rPr>
                        <a:t> ও</a:t>
                      </a:r>
                      <a:r>
                        <a:rPr lang="bn-BD" sz="2000" dirty="0" smtClean="0">
                          <a:solidFill>
                            <a:schemeClr val="tx1"/>
                          </a:solidFill>
                          <a:latin typeface="NikoshBAN" pitchFamily="2" charset="0"/>
                          <a:cs typeface="NikoshBAN" pitchFamily="2" charset="0"/>
                        </a:rPr>
                        <a:t> সংক্ষিপ্ত</a:t>
                      </a:r>
                      <a:r>
                        <a:rPr lang="bn-BD" sz="2000" baseline="0" dirty="0" smtClean="0">
                          <a:solidFill>
                            <a:schemeClr val="tx1"/>
                          </a:solidFill>
                          <a:latin typeface="NikoshBAN" pitchFamily="2" charset="0"/>
                          <a:cs typeface="NikoshBAN" pitchFamily="2" charset="0"/>
                        </a:rPr>
                        <a:t> আলোচনা </a:t>
                      </a:r>
                      <a:endParaRPr lang="en-US" sz="2000" dirty="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২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8"/>
                  </a:ext>
                </a:extLst>
              </a:tr>
              <a:tr h="290239">
                <a:tc>
                  <a:txBody>
                    <a:bodyPr/>
                    <a:lstStyle/>
                    <a:p>
                      <a:pPr algn="ctr"/>
                      <a:r>
                        <a:rPr lang="bn-BD" sz="2000" dirty="0" smtClean="0">
                          <a:solidFill>
                            <a:schemeClr val="tx1"/>
                          </a:solidFill>
                          <a:latin typeface="NikoshBAN" pitchFamily="2" charset="0"/>
                          <a:cs typeface="NikoshBAN" pitchFamily="2" charset="0"/>
                        </a:rPr>
                        <a:t>৭</a:t>
                      </a:r>
                      <a:endParaRPr lang="en-US" sz="2000" dirty="0">
                        <a:solidFill>
                          <a:schemeClr val="tx1"/>
                        </a:solidFill>
                        <a:latin typeface="NikoshBAN" pitchFamily="2" charset="0"/>
                        <a:cs typeface="NikoshBAN" pitchFamily="2" charset="0"/>
                      </a:endParaRPr>
                    </a:p>
                  </a:txBody>
                  <a:tcPr anchor="ctr">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শিক্ষার্থীর</a:t>
                      </a:r>
                      <a:r>
                        <a:rPr lang="bn-BD" sz="2000" baseline="0" dirty="0" smtClean="0">
                          <a:solidFill>
                            <a:schemeClr val="tx1"/>
                          </a:solidFill>
                          <a:latin typeface="NikoshBAN" pitchFamily="2" charset="0"/>
                          <a:cs typeface="NikoshBAN" pitchFamily="2" charset="0"/>
                        </a:rPr>
                        <a:t> প্রশ্ন</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bn-BD" sz="2000" dirty="0" smtClean="0">
                          <a:solidFill>
                            <a:schemeClr val="tx1"/>
                          </a:solidFill>
                          <a:latin typeface="NikoshBAN" pitchFamily="2" charset="0"/>
                          <a:cs typeface="NikoshBAN" pitchFamily="2" charset="0"/>
                        </a:rPr>
                        <a:t>চিত্র প্রদর্শন</a:t>
                      </a:r>
                      <a:r>
                        <a:rPr lang="bn-BD" sz="2000" baseline="0" dirty="0" smtClean="0">
                          <a:solidFill>
                            <a:schemeClr val="tx1"/>
                          </a:solidFill>
                          <a:latin typeface="NikoshBAN" pitchFamily="2" charset="0"/>
                          <a:cs typeface="NikoshBAN" pitchFamily="2" charset="0"/>
                        </a:rPr>
                        <a:t>, </a:t>
                      </a:r>
                      <a:r>
                        <a:rPr lang="bn-BD" sz="2000" dirty="0" smtClean="0">
                          <a:solidFill>
                            <a:schemeClr val="tx1"/>
                          </a:solidFill>
                          <a:latin typeface="NikoshBAN" pitchFamily="2" charset="0"/>
                          <a:cs typeface="NikoshBAN" pitchFamily="2" charset="0"/>
                        </a:rPr>
                        <a:t>সংক্ষিপ্ত</a:t>
                      </a:r>
                      <a:r>
                        <a:rPr lang="bn-BD" sz="2000" baseline="0" dirty="0" smtClean="0">
                          <a:solidFill>
                            <a:schemeClr val="tx1"/>
                          </a:solidFill>
                          <a:latin typeface="NikoshBAN" pitchFamily="2" charset="0"/>
                          <a:cs typeface="NikoshBAN" pitchFamily="2" charset="0"/>
                        </a:rPr>
                        <a:t> আলোচনা </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২ মি</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09"/>
                  </a:ext>
                </a:extLst>
              </a:tr>
              <a:tr h="290239">
                <a:tc>
                  <a:txBody>
                    <a:bodyPr/>
                    <a:lstStyle/>
                    <a:p>
                      <a:pPr algn="ctr"/>
                      <a:r>
                        <a:rPr lang="bn-BD" sz="2000" dirty="0" smtClean="0">
                          <a:solidFill>
                            <a:schemeClr val="tx1"/>
                          </a:solidFill>
                          <a:latin typeface="NikoshBAN" pitchFamily="2" charset="0"/>
                          <a:cs typeface="NikoshBAN" pitchFamily="2" charset="0"/>
                        </a:rPr>
                        <a:t>৮ </a:t>
                      </a:r>
                      <a:endParaRPr lang="en-US" sz="2000" dirty="0">
                        <a:solidFill>
                          <a:schemeClr val="tx1"/>
                        </a:solidFill>
                        <a:latin typeface="NikoshBAN" pitchFamily="2" charset="0"/>
                        <a:cs typeface="NikoshBAN" pitchFamily="2" charset="0"/>
                      </a:endParaRPr>
                    </a:p>
                  </a:txBody>
                  <a:tcPr anchor="ctr">
                    <a:solidFill>
                      <a:schemeClr val="bg1">
                        <a:lumMod val="85000"/>
                      </a:schemeClr>
                    </a:solidFill>
                  </a:tcPr>
                </a:tc>
                <a:tc gridSpan="2">
                  <a:txBody>
                    <a:bodyPr/>
                    <a:lstStyle/>
                    <a:p>
                      <a:pPr algn="ctr"/>
                      <a:r>
                        <a:rPr lang="bn-BD" sz="2000" dirty="0" smtClean="0">
                          <a:solidFill>
                            <a:schemeClr val="tx1"/>
                          </a:solidFill>
                          <a:latin typeface="NikoshBAN" pitchFamily="2" charset="0"/>
                          <a:cs typeface="NikoshBAN" pitchFamily="2" charset="0"/>
                        </a:rPr>
                        <a:t>পাঠ</a:t>
                      </a:r>
                      <a:r>
                        <a:rPr lang="bn-BD" sz="2000" baseline="0" dirty="0" smtClean="0">
                          <a:solidFill>
                            <a:schemeClr val="tx1"/>
                          </a:solidFill>
                          <a:latin typeface="NikoshBAN" pitchFamily="2" charset="0"/>
                          <a:cs typeface="NikoshBAN" pitchFamily="2" charset="0"/>
                        </a:rPr>
                        <a:t> সমাপ্তি </a:t>
                      </a:r>
                      <a:endParaRPr lang="en-US" sz="2000" dirty="0">
                        <a:solidFill>
                          <a:schemeClr val="tx1"/>
                        </a:solidFill>
                        <a:latin typeface="NikoshBAN" pitchFamily="2" charset="0"/>
                        <a:cs typeface="NikoshBAN" pitchFamily="2" charset="0"/>
                      </a:endParaRPr>
                    </a:p>
                  </a:txBody>
                  <a:tcPr anchor="ctr">
                    <a:solidFill>
                      <a:schemeClr val="accent4">
                        <a:lumMod val="20000"/>
                        <a:lumOff val="80000"/>
                      </a:schemeClr>
                    </a:solidFill>
                  </a:tcPr>
                </a:tc>
                <a:tc hMerge="1">
                  <a:txBody>
                    <a:bodyPr/>
                    <a:lstStyle/>
                    <a:p>
                      <a:endParaRPr lang="en-US">
                        <a:latin typeface="NikoshBAN" pitchFamily="2" charset="0"/>
                        <a:cs typeface="NikoshBAN" pitchFamily="2" charset="0"/>
                      </a:endParaRPr>
                    </a:p>
                  </a:txBody>
                  <a:tcPr/>
                </a:tc>
                <a:tc>
                  <a:txBody>
                    <a:bodyPr/>
                    <a:lstStyle/>
                    <a:p>
                      <a:pPr algn="ctr"/>
                      <a:r>
                        <a:rPr lang="bn-BD" sz="2000" dirty="0" smtClean="0">
                          <a:solidFill>
                            <a:schemeClr val="tx1"/>
                          </a:solidFill>
                          <a:latin typeface="NikoshBAN" pitchFamily="2" charset="0"/>
                          <a:cs typeface="NikoshBAN" pitchFamily="2" charset="0"/>
                        </a:rPr>
                        <a:t>ধন্যবাদ</a:t>
                      </a:r>
                      <a:r>
                        <a:rPr lang="bn-BD" sz="2000" baseline="0" dirty="0" smtClean="0">
                          <a:solidFill>
                            <a:schemeClr val="tx1"/>
                          </a:solidFill>
                          <a:latin typeface="NikoshBAN" pitchFamily="2" charset="0"/>
                          <a:cs typeface="NikoshBAN" pitchFamily="2" charset="0"/>
                        </a:rPr>
                        <a:t> </a:t>
                      </a:r>
                      <a:endParaRPr lang="en-US" sz="2000" dirty="0">
                        <a:solidFill>
                          <a:schemeClr val="tx1"/>
                        </a:solidFill>
                        <a:latin typeface="NikoshBAN" pitchFamily="2" charset="0"/>
                        <a:cs typeface="NikoshBAN" pitchFamily="2" charset="0"/>
                      </a:endParaRP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NikoshBAN" pitchFamily="2" charset="0"/>
                          <a:cs typeface="NikoshBAN" pitchFamily="2" charset="0"/>
                        </a:rPr>
                        <a:t>Digital Content</a:t>
                      </a:r>
                      <a:r>
                        <a:rPr lang="en-US" sz="1400" baseline="0" dirty="0" smtClean="0">
                          <a:solidFill>
                            <a:schemeClr val="tx1"/>
                          </a:solidFill>
                          <a:latin typeface="NikoshBAN" pitchFamily="2" charset="0"/>
                          <a:cs typeface="NikoshBAN" pitchFamily="2" charset="0"/>
                        </a:rPr>
                        <a:t> </a:t>
                      </a:r>
                      <a:r>
                        <a:rPr lang="bn-BD" sz="1400" baseline="0" dirty="0" smtClean="0">
                          <a:solidFill>
                            <a:schemeClr val="tx1"/>
                          </a:solidFill>
                          <a:latin typeface="NikoshBAN" pitchFamily="2" charset="0"/>
                          <a:cs typeface="NikoshBAN" pitchFamily="2" charset="0"/>
                        </a:rPr>
                        <a:t> </a:t>
                      </a:r>
                      <a:endParaRPr lang="en-US" sz="1400" dirty="0" smtClean="0">
                        <a:solidFill>
                          <a:schemeClr val="tx1"/>
                        </a:solidFill>
                        <a:latin typeface="NikoshBAN" pitchFamily="2" charset="0"/>
                        <a:cs typeface="NikoshBAN" pitchFamily="2" charset="0"/>
                      </a:endParaRPr>
                    </a:p>
                  </a:txBody>
                  <a:tcPr anchor="ctr">
                    <a:blipFill>
                      <a:blip r:embed="rId2"/>
                      <a:tile tx="0" ty="0" sx="100000" sy="100000" flip="none" algn="tl"/>
                    </a:blipFill>
                  </a:tcPr>
                </a:tc>
                <a:tc>
                  <a:txBody>
                    <a:bodyPr/>
                    <a:lstStyle/>
                    <a:p>
                      <a:pPr algn="ctr"/>
                      <a:r>
                        <a:rPr lang="bn-BD" sz="2000" dirty="0" smtClean="0">
                          <a:solidFill>
                            <a:schemeClr val="tx1"/>
                          </a:solidFill>
                          <a:latin typeface="NikoshBAN" pitchFamily="2" charset="0"/>
                          <a:cs typeface="NikoshBAN" pitchFamily="2" charset="0"/>
                        </a:rPr>
                        <a:t>১ মি </a:t>
                      </a:r>
                      <a:endParaRPr lang="en-US" sz="2000" dirty="0">
                        <a:solidFill>
                          <a:schemeClr val="tx1"/>
                        </a:solidFill>
                        <a:latin typeface="NikoshBAN" pitchFamily="2" charset="0"/>
                        <a:cs typeface="NikoshBAN" pitchFamily="2" charset="0"/>
                      </a:endParaRPr>
                    </a:p>
                  </a:txBody>
                  <a:tcPr>
                    <a:solidFill>
                      <a:schemeClr val="accent2">
                        <a:lumMod val="20000"/>
                        <a:lumOff val="80000"/>
                      </a:schemeClr>
                    </a:solidFill>
                  </a:tcPr>
                </a:tc>
                <a:extLst>
                  <a:ext uri="{0D108BD9-81ED-4DB2-BD59-A6C34878D82A}">
                    <a16:rowId xmlns:a16="http://schemas.microsoft.com/office/drawing/2014/main" val="10010"/>
                  </a:ext>
                </a:extLst>
              </a:tr>
            </a:tbl>
          </a:graphicData>
        </a:graphic>
      </p:graphicFrame>
      <p:grpSp>
        <p:nvGrpSpPr>
          <p:cNvPr id="4" name="Group 11"/>
          <p:cNvGrpSpPr/>
          <p:nvPr/>
        </p:nvGrpSpPr>
        <p:grpSpPr>
          <a:xfrm>
            <a:off x="3429005" y="6441744"/>
            <a:ext cx="2657475" cy="228600"/>
            <a:chOff x="2476500" y="6629400"/>
            <a:chExt cx="2657475" cy="228600"/>
          </a:xfrm>
        </p:grpSpPr>
        <p:sp>
          <p:nvSpPr>
            <p:cNvPr id="13" name="Action Button: Home 12">
              <a:hlinkClick r:id="" action="ppaction://hlinkshowjump?jump=firstslide" highlightClick="1"/>
            </p:cNvPr>
            <p:cNvSpPr/>
            <p:nvPr/>
          </p:nvSpPr>
          <p:spPr>
            <a:xfrm>
              <a:off x="2476500" y="6629400"/>
              <a:ext cx="590550" cy="228600"/>
            </a:xfrm>
            <a:prstGeom prst="actionButtonHom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5491" tIns="52746" rIns="105491" bIns="52746" rtlCol="0" anchor="ctr"/>
            <a:lstStyle/>
            <a:p>
              <a:pPr algn="ctr" defTabSz="792419"/>
              <a:endParaRPr lang="en-US" sz="1600" dirty="0">
                <a:solidFill>
                  <a:prstClr val="white"/>
                </a:solidFill>
              </a:endParaRPr>
            </a:p>
          </p:txBody>
        </p:sp>
        <p:sp>
          <p:nvSpPr>
            <p:cNvPr id="16" name="Action Button: Return 15">
              <a:hlinkClick r:id="" action="ppaction://hlinkshowjump?jump=endshow" highlightClick="1"/>
            </p:cNvPr>
            <p:cNvSpPr/>
            <p:nvPr/>
          </p:nvSpPr>
          <p:spPr>
            <a:xfrm>
              <a:off x="4533900" y="6629400"/>
              <a:ext cx="600075" cy="228600"/>
            </a:xfrm>
            <a:prstGeom prst="actionButtonRetur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5491" tIns="52746" rIns="105491" bIns="52746" rtlCol="0" anchor="ctr"/>
            <a:lstStyle/>
            <a:p>
              <a:pPr algn="ctr" defTabSz="792419"/>
              <a:endParaRPr lang="en-US" sz="1600" dirty="0">
                <a:solidFill>
                  <a:prstClr val="white"/>
                </a:solidFill>
              </a:endParaRPr>
            </a:p>
          </p:txBody>
        </p:sp>
        <p:sp>
          <p:nvSpPr>
            <p:cNvPr id="17" name="Action Button: Back or Previous 16">
              <a:hlinkClick r:id="" action="ppaction://hlinkshowjump?jump=previousslide" highlightClick="1"/>
            </p:cNvPr>
            <p:cNvSpPr/>
            <p:nvPr/>
          </p:nvSpPr>
          <p:spPr>
            <a:xfrm>
              <a:off x="3162300" y="6629400"/>
              <a:ext cx="590550" cy="228600"/>
            </a:xfrm>
            <a:prstGeom prst="actionButtonBackPrevious">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5491" tIns="52746" rIns="105491" bIns="52746" rtlCol="0" anchor="ctr"/>
            <a:lstStyle/>
            <a:p>
              <a:pPr algn="ctr" defTabSz="792419"/>
              <a:endParaRPr lang="en-US" sz="1600" dirty="0">
                <a:solidFill>
                  <a:prstClr val="white"/>
                </a:solidFill>
              </a:endParaRPr>
            </a:p>
          </p:txBody>
        </p:sp>
        <p:sp>
          <p:nvSpPr>
            <p:cNvPr id="18" name="Action Button: Forward or Next 17">
              <a:hlinkClick r:id="" action="ppaction://hlinkshowjump?jump=nextslide" highlightClick="1"/>
            </p:cNvPr>
            <p:cNvSpPr/>
            <p:nvPr/>
          </p:nvSpPr>
          <p:spPr>
            <a:xfrm>
              <a:off x="3848100" y="6629400"/>
              <a:ext cx="609600" cy="228600"/>
            </a:xfrm>
            <a:prstGeom prst="actionButtonForwardNex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05491" tIns="52746" rIns="105491" bIns="52746" rtlCol="0" anchor="ctr"/>
            <a:lstStyle/>
            <a:p>
              <a:pPr algn="ctr" defTabSz="792419"/>
              <a:endParaRPr lang="en-US" sz="1600" dirty="0">
                <a:solidFill>
                  <a:prstClr val="white"/>
                </a:solidFill>
              </a:endParaRPr>
            </a:p>
          </p:txBody>
        </p:sp>
      </p:grpSp>
      <p:pic>
        <p:nvPicPr>
          <p:cNvPr id="33" name="Picture 32" descr="unnamed.jpg"/>
          <p:cNvPicPr>
            <a:picLocks noChangeAspect="1"/>
          </p:cNvPicPr>
          <p:nvPr/>
        </p:nvPicPr>
        <p:blipFill>
          <a:blip r:embed="rId3"/>
          <a:stretch>
            <a:fillRect/>
          </a:stretch>
        </p:blipFill>
        <p:spPr>
          <a:xfrm>
            <a:off x="152400" y="152400"/>
            <a:ext cx="8839200" cy="6248400"/>
          </a:xfrm>
          <a:prstGeom prst="rect">
            <a:avLst/>
          </a:prstGeom>
        </p:spPr>
      </p:pic>
      <p:sp>
        <p:nvSpPr>
          <p:cNvPr id="15" name="Rectangle 14"/>
          <p:cNvSpPr/>
          <p:nvPr/>
        </p:nvSpPr>
        <p:spPr>
          <a:xfrm>
            <a:off x="3395548" y="2819400"/>
            <a:ext cx="2438400" cy="914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419"/>
            <a:r>
              <a:rPr lang="bn-BD" sz="2400" dirty="0" smtClean="0">
                <a:solidFill>
                  <a:prstClr val="black"/>
                </a:solidFill>
                <a:latin typeface="NikoshBAN" pitchFamily="2" charset="0"/>
                <a:cs typeface="NikoshBAN" pitchFamily="2" charset="0"/>
              </a:rPr>
              <a:t>পাঠ পরিকল্পনা দেখতে</a:t>
            </a:r>
          </a:p>
          <a:p>
            <a:pPr algn="ctr" defTabSz="792419"/>
            <a:r>
              <a:rPr lang="bn-BD" sz="2400" dirty="0" smtClean="0">
                <a:solidFill>
                  <a:prstClr val="black"/>
                </a:solidFill>
                <a:latin typeface="NikoshBAN" pitchFamily="2" charset="0"/>
                <a:cs typeface="NikoshBAN" pitchFamily="2" charset="0"/>
              </a:rPr>
              <a:t>ক্লিক করুন</a:t>
            </a:r>
            <a:endParaRPr lang="en-US" sz="2400" dirty="0">
              <a:solidFill>
                <a:prstClr val="black"/>
              </a:solidFill>
              <a:latin typeface="NikoshBAN" pitchFamily="2" charset="0"/>
              <a:cs typeface="NikoshBAN" pitchFamily="2" charset="0"/>
            </a:endParaRPr>
          </a:p>
        </p:txBody>
      </p:sp>
    </p:spTree>
    <p:extLst>
      <p:ext uri="{BB962C8B-B14F-4D97-AF65-F5344CB8AC3E}">
        <p14:creationId xmlns:p14="http://schemas.microsoft.com/office/powerpoint/2010/main" val="1264727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with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22" presetClass="exit" presetSubtype="4" fill="hold" nodeType="withEffect">
                                  <p:stCondLst>
                                    <p:cond delay="0"/>
                                  </p:stCondLst>
                                  <p:childTnLst>
                                    <p:animEffect transition="out" filter="wipe(dow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jpg"/>
          <p:cNvPicPr>
            <a:picLocks noChangeAspect="1"/>
          </p:cNvPicPr>
          <p:nvPr/>
        </p:nvPicPr>
        <p:blipFill>
          <a:blip r:embed="rId2"/>
          <a:stretch>
            <a:fillRect/>
          </a:stretch>
        </p:blipFill>
        <p:spPr>
          <a:xfrm>
            <a:off x="3657600" y="1143000"/>
            <a:ext cx="5486400" cy="5715000"/>
          </a:xfrm>
          <a:prstGeom prst="rect">
            <a:avLst/>
          </a:prstGeom>
        </p:spPr>
      </p:pic>
      <p:pic>
        <p:nvPicPr>
          <p:cNvPr id="5" name="Picture 4" descr="__tfmf_zz2jopvxiuzti3b0z4kirjaz_701a4480-2907-4ecd-bb41-1c7ba8b56c14_0___selected.jpg"/>
          <p:cNvPicPr>
            <a:picLocks noChangeAspect="1"/>
          </p:cNvPicPr>
          <p:nvPr/>
        </p:nvPicPr>
        <p:blipFill>
          <a:blip r:embed="rId3"/>
          <a:stretch>
            <a:fillRect/>
          </a:stretch>
        </p:blipFill>
        <p:spPr>
          <a:xfrm>
            <a:off x="0" y="1143000"/>
            <a:ext cx="3657600" cy="2819400"/>
          </a:xfrm>
          <a:prstGeom prst="rect">
            <a:avLst/>
          </a:prstGeom>
        </p:spPr>
      </p:pic>
      <p:pic>
        <p:nvPicPr>
          <p:cNvPr id="6" name="Picture 5" descr="Surface_tension_-_Japanese_1_Yen_alminium_coin_on_water.jpg"/>
          <p:cNvPicPr>
            <a:picLocks noChangeAspect="1"/>
          </p:cNvPicPr>
          <p:nvPr/>
        </p:nvPicPr>
        <p:blipFill>
          <a:blip r:embed="rId4" cstate="print"/>
          <a:stretch>
            <a:fillRect/>
          </a:stretch>
        </p:blipFill>
        <p:spPr>
          <a:xfrm>
            <a:off x="0" y="3886200"/>
            <a:ext cx="3657600" cy="2971800"/>
          </a:xfrm>
          <a:prstGeom prst="rect">
            <a:avLst/>
          </a:prstGeom>
        </p:spPr>
      </p:pic>
      <p:sp>
        <p:nvSpPr>
          <p:cNvPr id="7" name="TextBox 6"/>
          <p:cNvSpPr txBox="1"/>
          <p:nvPr/>
        </p:nvSpPr>
        <p:spPr>
          <a:xfrm>
            <a:off x="2209800" y="0"/>
            <a:ext cx="5486400" cy="1107996"/>
          </a:xfrm>
          <a:prstGeom prst="rect">
            <a:avLst/>
          </a:prstGeom>
          <a:solidFill>
            <a:schemeClr val="tx2">
              <a:lumMod val="20000"/>
              <a:lumOff val="80000"/>
            </a:schemeClr>
          </a:solidFill>
        </p:spPr>
        <p:txBody>
          <a:bodyPr wrap="square" rtlCol="0">
            <a:spAutoFit/>
          </a:bodyPr>
          <a:lstStyle/>
          <a:p>
            <a:r>
              <a:rPr lang="bn-BD" sz="6600" dirty="0" smtClean="0">
                <a:solidFill>
                  <a:schemeClr val="accent2">
                    <a:lumMod val="75000"/>
                  </a:schemeClr>
                </a:solidFill>
                <a:latin typeface="NikoshBAN" pitchFamily="2" charset="0"/>
                <a:cs typeface="NikoshBAN" pitchFamily="2" charset="0"/>
              </a:rPr>
              <a:t>ছবিগুলো লক্ষ্য কর</a:t>
            </a:r>
            <a:endParaRPr lang="en-US" sz="6600" dirty="0">
              <a:solidFill>
                <a:schemeClr val="accent2">
                  <a:lumMod val="75000"/>
                </a:schemeClr>
              </a:solidFill>
              <a:latin typeface="NikoshBAN" pitchFamily="2" charset="0"/>
              <a:cs typeface="NikoshBAN" pitchFamily="2" charset="0"/>
            </a:endParaRPr>
          </a:p>
        </p:txBody>
      </p:sp>
      <p:sp>
        <p:nvSpPr>
          <p:cNvPr id="9" name="TextBox 8"/>
          <p:cNvSpPr txBox="1"/>
          <p:nvPr/>
        </p:nvSpPr>
        <p:spPr>
          <a:xfrm>
            <a:off x="2667000" y="4038600"/>
            <a:ext cx="3429000" cy="186204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11500" dirty="0" smtClean="0">
                <a:solidFill>
                  <a:srgbClr val="1F497D">
                    <a:lumMod val="75000"/>
                  </a:srgbClr>
                </a:solidFill>
                <a:latin typeface="NikoshBAN" pitchFamily="2" charset="0"/>
                <a:cs typeface="NikoshBAN" pitchFamily="2" charset="0"/>
              </a:rPr>
              <a:t>পৃষ্ঠটান</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000" fill="hold"/>
                                        <p:tgtEl>
                                          <p:spTgt spid="7"/>
                                        </p:tgtEl>
                                        <p:attrNameLst>
                                          <p:attrName>ppt_x</p:attrName>
                                        </p:attrNameLst>
                                      </p:cBhvr>
                                      <p:tavLst>
                                        <p:tav tm="0">
                                          <p:val>
                                            <p:strVal val="#ppt_x"/>
                                          </p:val>
                                        </p:tav>
                                        <p:tav tm="100000">
                                          <p:val>
                                            <p:strVal val="#ppt_x"/>
                                          </p:val>
                                        </p:tav>
                                      </p:tavLst>
                                    </p:anim>
                                    <p:anim calcmode="lin" valueType="num">
                                      <p:cBhvr additive="base">
                                        <p:cTn id="2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286000"/>
            <a:ext cx="8001000" cy="156966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bn-BD" sz="9600" dirty="0" smtClean="0">
                <a:solidFill>
                  <a:schemeClr val="tx2">
                    <a:lumMod val="75000"/>
                  </a:schemeClr>
                </a:solidFill>
                <a:latin typeface="NikoshBAN" pitchFamily="2" charset="0"/>
                <a:cs typeface="NikoshBAN" pitchFamily="2" charset="0"/>
              </a:rPr>
              <a:t>পৃষ্ঠটান ও কৈশিকতা</a:t>
            </a:r>
            <a:endParaRPr lang="en-US" sz="9600" dirty="0">
              <a:solidFill>
                <a:schemeClr val="tx2">
                  <a:lumMod val="75000"/>
                </a:schemeClr>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895600"/>
            <a:ext cx="571500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600" dirty="0" smtClean="0">
                <a:solidFill>
                  <a:schemeClr val="tx1"/>
                </a:solidFill>
                <a:latin typeface="NikoshBAN" pitchFamily="2" charset="0"/>
                <a:cs typeface="NikoshBAN" pitchFamily="2" charset="0"/>
              </a:rPr>
              <a:t>১। </a:t>
            </a:r>
            <a:r>
              <a:rPr lang="bn-BD" sz="3600" dirty="0" smtClean="0">
                <a:latin typeface="NikoshBAN" pitchFamily="2" charset="0"/>
                <a:cs typeface="NikoshBAN" pitchFamily="2" charset="0"/>
              </a:rPr>
              <a:t>পৃষ্ঠটান কী</a:t>
            </a:r>
            <a:r>
              <a:rPr lang="bn-BD" sz="3600" dirty="0" smtClean="0">
                <a:solidFill>
                  <a:schemeClr val="tx1"/>
                </a:solidFill>
                <a:latin typeface="NikoshBAN" pitchFamily="2" charset="0"/>
                <a:cs typeface="NikoshBAN" pitchFamily="2" charset="0"/>
              </a:rPr>
              <a:t> ব্যাখ্যা করতে পারবে;</a:t>
            </a:r>
            <a:endParaRPr lang="bn-BD" sz="3600" dirty="0" smtClean="0">
              <a:solidFill>
                <a:prstClr val="black"/>
              </a:solidFill>
              <a:latin typeface="NikoshBAN" pitchFamily="2" charset="0"/>
              <a:cs typeface="NikoshBAN" pitchFamily="2" charset="0"/>
            </a:endParaRPr>
          </a:p>
          <a:p>
            <a:pPr lvl="0"/>
            <a:r>
              <a:rPr lang="bn-BD" sz="3600" dirty="0">
                <a:solidFill>
                  <a:prstClr val="black"/>
                </a:solidFill>
                <a:latin typeface="NikoshBAN" pitchFamily="2" charset="0"/>
                <a:cs typeface="NikoshBAN" pitchFamily="2" charset="0"/>
              </a:rPr>
              <a:t>২</a:t>
            </a:r>
            <a:r>
              <a:rPr lang="bn-BD" sz="3600" dirty="0" smtClean="0">
                <a:solidFill>
                  <a:prstClr val="black"/>
                </a:solidFill>
                <a:latin typeface="NikoshBAN" pitchFamily="2" charset="0"/>
                <a:cs typeface="NikoshBAN" pitchFamily="2" charset="0"/>
              </a:rPr>
              <a:t>। </a:t>
            </a:r>
            <a:r>
              <a:rPr lang="bn-BD" sz="3600" dirty="0" smtClean="0">
                <a:latin typeface="NikoshBAN" pitchFamily="2" charset="0"/>
                <a:cs typeface="NikoshBAN" pitchFamily="2" charset="0"/>
              </a:rPr>
              <a:t>পৃষ্ঠশক্তি সম্পর্কে বলতে পারবে;</a:t>
            </a:r>
            <a:endParaRPr lang="en-US" sz="3600" dirty="0" smtClean="0">
              <a:solidFill>
                <a:prstClr val="black"/>
              </a:solidFill>
              <a:latin typeface="NikoshBAN" pitchFamily="2" charset="0"/>
              <a:cs typeface="NikoshBAN" pitchFamily="2" charset="0"/>
            </a:endParaRPr>
          </a:p>
          <a:p>
            <a:r>
              <a:rPr lang="bn-BD" sz="3600" dirty="0" smtClean="0">
                <a:latin typeface="NikoshBAN" pitchFamily="2" charset="0"/>
                <a:cs typeface="NikoshBAN" pitchFamily="2" charset="0"/>
              </a:rPr>
              <a:t>৩</a:t>
            </a:r>
            <a:r>
              <a:rPr lang="bn-BD" sz="3600" dirty="0" smtClean="0">
                <a:solidFill>
                  <a:schemeClr val="tx1"/>
                </a:solidFill>
                <a:latin typeface="NikoshBAN" pitchFamily="2" charset="0"/>
                <a:cs typeface="NikoshBAN" pitchFamily="2" charset="0"/>
              </a:rPr>
              <a:t>।</a:t>
            </a:r>
            <a:r>
              <a:rPr lang="bn-BD" sz="3600" dirty="0" smtClean="0">
                <a:solidFill>
                  <a:prstClr val="black"/>
                </a:solidFill>
                <a:latin typeface="NikoshBAN" pitchFamily="2" charset="0"/>
                <a:cs typeface="NikoshBAN" pitchFamily="2" charset="0"/>
              </a:rPr>
              <a:t> কৈশিকতা বর্ণনা করতে পারবে;</a:t>
            </a:r>
            <a:endParaRPr lang="en-US" sz="3600" dirty="0" smtClean="0">
              <a:solidFill>
                <a:schemeClr val="tx1"/>
              </a:solidFill>
              <a:latin typeface="NikoshBAN" pitchFamily="2" charset="0"/>
              <a:cs typeface="NikoshBAN" pitchFamily="2" charset="0"/>
            </a:endParaRPr>
          </a:p>
        </p:txBody>
      </p:sp>
      <p:sp>
        <p:nvSpPr>
          <p:cNvPr id="3" name="Rectangle 2"/>
          <p:cNvSpPr/>
          <p:nvPr/>
        </p:nvSpPr>
        <p:spPr>
          <a:xfrm>
            <a:off x="2971800" y="605016"/>
            <a:ext cx="2342308" cy="1015663"/>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bn-BD" sz="6000" dirty="0" smtClean="0">
                <a:solidFill>
                  <a:schemeClr val="accent5">
                    <a:lumMod val="50000"/>
                  </a:schemeClr>
                </a:solidFill>
                <a:latin typeface="NikoshBAN" pitchFamily="2" charset="0"/>
                <a:cs typeface="NikoshBAN" pitchFamily="2" charset="0"/>
              </a:rPr>
              <a:t>শিখনফল</a:t>
            </a:r>
            <a:endParaRPr lang="en-US" sz="6000" dirty="0">
              <a:solidFill>
                <a:schemeClr val="accent5">
                  <a:lumMod val="50000"/>
                </a:schemeClr>
              </a:solidFill>
              <a:latin typeface="NikoshBAN" pitchFamily="2" charset="0"/>
              <a:cs typeface="NikoshBAN" pitchFamily="2" charset="0"/>
            </a:endParaRPr>
          </a:p>
        </p:txBody>
      </p:sp>
      <p:sp>
        <p:nvSpPr>
          <p:cNvPr id="4" name="Rectangle 3"/>
          <p:cNvSpPr/>
          <p:nvPr/>
        </p:nvSpPr>
        <p:spPr>
          <a:xfrm>
            <a:off x="2209800" y="2209800"/>
            <a:ext cx="3603872"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bn-BD" sz="3600" dirty="0" smtClean="0">
                <a:latin typeface="NikoshBAN" pitchFamily="2" charset="0"/>
                <a:cs typeface="NikoshBAN" pitchFamily="2" charset="0"/>
              </a:rPr>
              <a:t>এই পাঠ শেষে শিক্ষার্থীরা</a:t>
            </a:r>
            <a:endParaRPr lang="en-US" sz="36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7467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2400" dirty="0" smtClean="0">
                <a:solidFill>
                  <a:schemeClr val="accent1">
                    <a:lumMod val="50000"/>
                  </a:schemeClr>
                </a:solidFill>
                <a:latin typeface="NikoshBAN" pitchFamily="2" charset="0"/>
                <a:cs typeface="NikoshBAN" pitchFamily="2" charset="0"/>
              </a:rPr>
              <a:t>কোন তরল পৃষ্ঠের ওপর যদি একটি রেখা কল্পনা করা হয় তবে ঐ রেখার প্রতি একক দৈর্ঘ্যে রেখার সাথে লম্বভাবে এবং পৃষ্ঠের স্পর্শকরুপে রেখার উভয় পাশে যে বল ক্রিয়া করে তাকে ঐ তরলের পৃষ্ঠটান বলে।</a:t>
            </a:r>
            <a:endParaRPr lang="en-US" sz="2400" dirty="0">
              <a:solidFill>
                <a:schemeClr val="accent1">
                  <a:lumMod val="50000"/>
                </a:schemeClr>
              </a:solidFill>
              <a:latin typeface="NikoshBAN" pitchFamily="2" charset="0"/>
              <a:cs typeface="NikoshBAN" pitchFamily="2" charset="0"/>
            </a:endParaRPr>
          </a:p>
        </p:txBody>
      </p:sp>
      <p:pic>
        <p:nvPicPr>
          <p:cNvPr id="5" name="Picture 4" descr="44.jpg"/>
          <p:cNvPicPr>
            <a:picLocks noChangeAspect="1"/>
          </p:cNvPicPr>
          <p:nvPr/>
        </p:nvPicPr>
        <p:blipFill>
          <a:blip r:embed="rId2"/>
          <a:stretch>
            <a:fillRect/>
          </a:stretch>
        </p:blipFill>
        <p:spPr>
          <a:xfrm>
            <a:off x="533400" y="1752600"/>
            <a:ext cx="4006223" cy="3429000"/>
          </a:xfrm>
          <a:prstGeom prst="rect">
            <a:avLst/>
          </a:prstGeom>
        </p:spPr>
      </p:pic>
      <p:sp>
        <p:nvSpPr>
          <p:cNvPr id="6" name="TextBox 5"/>
          <p:cNvSpPr txBox="1"/>
          <p:nvPr/>
        </p:nvSpPr>
        <p:spPr>
          <a:xfrm>
            <a:off x="457200" y="5638800"/>
            <a:ext cx="79248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latin typeface="NikoshBAN" pitchFamily="2" charset="0"/>
                <a:cs typeface="NikoshBAN" pitchFamily="2" charset="0"/>
              </a:rPr>
              <a:t> l </a:t>
            </a:r>
            <a:r>
              <a:rPr lang="bn-BD" sz="2400" dirty="0" smtClean="0">
                <a:latin typeface="NikoshBAN" pitchFamily="2" charset="0"/>
                <a:cs typeface="NikoshBAN" pitchFamily="2" charset="0"/>
              </a:rPr>
              <a:t>দৈর্ঘ্য এবং দৈর্ঘ্যের স্পর্শকরুপে এর উভয় পাশে </a:t>
            </a:r>
            <a:r>
              <a:rPr lang="en-US" sz="2400" dirty="0" smtClean="0">
                <a:latin typeface="NikoshBAN" pitchFamily="2" charset="0"/>
                <a:cs typeface="NikoshBAN" pitchFamily="2" charset="0"/>
              </a:rPr>
              <a:t>F </a:t>
            </a:r>
            <a:r>
              <a:rPr lang="bn-BD" sz="2400" dirty="0" smtClean="0">
                <a:latin typeface="NikoshBAN" pitchFamily="2" charset="0"/>
                <a:cs typeface="NikoshBAN" pitchFamily="2" charset="0"/>
              </a:rPr>
              <a:t>বল ক্রিয়া করলে পৃষ্ঠটান </a:t>
            </a:r>
            <a:r>
              <a:rPr lang="en-US" sz="2400" dirty="0" smtClean="0">
                <a:latin typeface="NikoshBAN" pitchFamily="2" charset="0"/>
                <a:cs typeface="NikoshBAN" pitchFamily="2" charset="0"/>
              </a:rPr>
              <a:t>,</a:t>
            </a:r>
          </a:p>
          <a:p>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                      </a:t>
            </a:r>
            <a:r>
              <a:rPr lang="en-US" sz="2400" dirty="0" smtClean="0">
                <a:latin typeface="NikoshBAN" pitchFamily="2" charset="0"/>
                <a:cs typeface="NikoshBAN" pitchFamily="2" charset="0"/>
              </a:rPr>
              <a:t>T = F / l </a:t>
            </a:r>
            <a:r>
              <a:rPr lang="bn-BD" sz="2400" dirty="0" smtClean="0">
                <a:latin typeface="NikoshBAN" pitchFamily="2" charset="0"/>
                <a:cs typeface="NikoshBAN" pitchFamily="2" charset="0"/>
              </a:rPr>
              <a:t>এবং একক </a:t>
            </a:r>
            <a:r>
              <a:rPr lang="en-US" sz="2400" dirty="0" smtClean="0">
                <a:latin typeface="NikoshBAN" pitchFamily="2" charset="0"/>
                <a:cs typeface="NikoshBAN" pitchFamily="2" charset="0"/>
              </a:rPr>
              <a:t>N/ m</a:t>
            </a:r>
            <a:r>
              <a:rPr lang="bn-BD"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pic>
        <p:nvPicPr>
          <p:cNvPr id="7" name="Picture 6" descr="liquid-free-surface.gif"/>
          <p:cNvPicPr>
            <a:picLocks noChangeAspect="1"/>
          </p:cNvPicPr>
          <p:nvPr/>
        </p:nvPicPr>
        <p:blipFill>
          <a:blip r:embed="rId3"/>
          <a:stretch>
            <a:fillRect/>
          </a:stretch>
        </p:blipFill>
        <p:spPr>
          <a:xfrm>
            <a:off x="4572000" y="1981200"/>
            <a:ext cx="4186237" cy="316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524000"/>
            <a:ext cx="2286000" cy="646331"/>
          </a:xfrm>
          <a:prstGeom prst="rect">
            <a:avLst/>
          </a:prstGeom>
          <a:noFill/>
        </p:spPr>
        <p:txBody>
          <a:bodyPr wrap="square" rtlCol="0">
            <a:spAutoFit/>
          </a:bodyPr>
          <a:lstStyle/>
          <a:p>
            <a:r>
              <a:rPr lang="bn-BD" sz="3600" dirty="0" smtClean="0">
                <a:solidFill>
                  <a:schemeClr val="accent1">
                    <a:lumMod val="50000"/>
                  </a:schemeClr>
                </a:solidFill>
                <a:latin typeface="NikoshBAN" pitchFamily="2" charset="0"/>
                <a:cs typeface="NikoshBAN" pitchFamily="2" charset="0"/>
              </a:rPr>
              <a:t>১। সংশক্তি বল</a:t>
            </a:r>
            <a:endParaRPr lang="en-US" sz="3600" dirty="0">
              <a:solidFill>
                <a:schemeClr val="accent1">
                  <a:lumMod val="50000"/>
                </a:schemeClr>
              </a:solidFill>
              <a:latin typeface="NikoshBAN" pitchFamily="2" charset="0"/>
              <a:cs typeface="NikoshBAN" pitchFamily="2" charset="0"/>
            </a:endParaRPr>
          </a:p>
        </p:txBody>
      </p:sp>
      <p:sp>
        <p:nvSpPr>
          <p:cNvPr id="5" name="TextBox 4"/>
          <p:cNvSpPr txBox="1"/>
          <p:nvPr/>
        </p:nvSpPr>
        <p:spPr>
          <a:xfrm>
            <a:off x="914400" y="2438400"/>
            <a:ext cx="77724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chemeClr val="accent2">
                    <a:lumMod val="50000"/>
                  </a:schemeClr>
                </a:solidFill>
                <a:latin typeface="NikoshBAN" pitchFamily="2" charset="0"/>
                <a:cs typeface="NikoshBAN" pitchFamily="2" charset="0"/>
              </a:rPr>
              <a:t>একই পদার্থের বিভিন্ন অণুর মধ্যে পারস্পরিক আকর্ষণ বলকে সংশক্তি বল বলে। </a:t>
            </a:r>
            <a:endParaRPr lang="en-US" sz="3200" dirty="0">
              <a:solidFill>
                <a:schemeClr val="accent2">
                  <a:lumMod val="50000"/>
                </a:schemeClr>
              </a:solidFill>
              <a:latin typeface="NikoshBAN" pitchFamily="2" charset="0"/>
              <a:cs typeface="NikoshBAN" pitchFamily="2" charset="0"/>
            </a:endParaRPr>
          </a:p>
        </p:txBody>
      </p:sp>
      <p:sp>
        <p:nvSpPr>
          <p:cNvPr id="6" name="TextBox 5"/>
          <p:cNvSpPr txBox="1"/>
          <p:nvPr/>
        </p:nvSpPr>
        <p:spPr>
          <a:xfrm>
            <a:off x="914400" y="3886200"/>
            <a:ext cx="2057400" cy="584775"/>
          </a:xfrm>
          <a:prstGeom prst="rect">
            <a:avLst/>
          </a:prstGeom>
          <a:noFill/>
        </p:spPr>
        <p:txBody>
          <a:bodyPr wrap="square" rtlCol="0">
            <a:spAutoFit/>
          </a:bodyPr>
          <a:lstStyle/>
          <a:p>
            <a:r>
              <a:rPr lang="bn-BD" sz="3200" dirty="0" smtClean="0">
                <a:solidFill>
                  <a:schemeClr val="tx2">
                    <a:lumMod val="75000"/>
                  </a:schemeClr>
                </a:solidFill>
                <a:latin typeface="NikoshBAN" pitchFamily="2" charset="0"/>
                <a:cs typeface="NikoshBAN" pitchFamily="2" charset="0"/>
              </a:rPr>
              <a:t>২। আসঞ্জন বল</a:t>
            </a:r>
            <a:endParaRPr lang="en-US" sz="3200" dirty="0">
              <a:solidFill>
                <a:schemeClr val="tx2">
                  <a:lumMod val="75000"/>
                </a:schemeClr>
              </a:solidFill>
              <a:latin typeface="NikoshBAN" pitchFamily="2" charset="0"/>
              <a:cs typeface="NikoshBAN" pitchFamily="2" charset="0"/>
            </a:endParaRPr>
          </a:p>
        </p:txBody>
      </p:sp>
      <p:sp>
        <p:nvSpPr>
          <p:cNvPr id="7" name="TextBox 6"/>
          <p:cNvSpPr txBox="1"/>
          <p:nvPr/>
        </p:nvSpPr>
        <p:spPr>
          <a:xfrm>
            <a:off x="914400" y="4800600"/>
            <a:ext cx="79248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3200" dirty="0" smtClean="0">
                <a:solidFill>
                  <a:schemeClr val="accent2">
                    <a:lumMod val="50000"/>
                  </a:schemeClr>
                </a:solidFill>
                <a:latin typeface="NikoshBAN" pitchFamily="2" charset="0"/>
                <a:cs typeface="NikoshBAN" pitchFamily="2" charset="0"/>
              </a:rPr>
              <a:t>বিভিন্ন পদার্থের অণুর মধ্যে পারস্পরিক আকর্ষণ বলকে আসঞ্জন বল বলে। </a:t>
            </a:r>
            <a:endParaRPr lang="en-US" sz="3200" dirty="0">
              <a:solidFill>
                <a:schemeClr val="accent2">
                  <a:lumMod val="50000"/>
                </a:schemeClr>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by="(-#ppt_w*2)" calcmode="lin" valueType="num">
                                      <p:cBhvr rctx="PPT">
                                        <p:cTn id="15" dur="500" autoRev="1" fill="hold">
                                          <p:stCondLst>
                                            <p:cond delay="0"/>
                                          </p:stCondLst>
                                        </p:cTn>
                                        <p:tgtEl>
                                          <p:spTgt spid="5"/>
                                        </p:tgtEl>
                                        <p:attrNameLst>
                                          <p:attrName>ppt_w</p:attrName>
                                        </p:attrNameLst>
                                      </p:cBhvr>
                                    </p:anim>
                                    <p:anim by="(#ppt_w*0.50)" calcmode="lin" valueType="num">
                                      <p:cBhvr>
                                        <p:cTn id="16" dur="500" decel="50000" autoRev="1" fill="hold">
                                          <p:stCondLst>
                                            <p:cond delay="0"/>
                                          </p:stCondLst>
                                        </p:cTn>
                                        <p:tgtEl>
                                          <p:spTgt spid="5"/>
                                        </p:tgtEl>
                                        <p:attrNameLst>
                                          <p:attrName>ppt_x</p:attrName>
                                        </p:attrNameLst>
                                      </p:cBhvr>
                                    </p:anim>
                                    <p:anim from="(-#ppt_h/2)" to="(#ppt_y)" calcmode="lin" valueType="num">
                                      <p:cBhvr>
                                        <p:cTn id="17" dur="1000" fill="hold">
                                          <p:stCondLst>
                                            <p:cond delay="0"/>
                                          </p:stCondLst>
                                        </p:cTn>
                                        <p:tgtEl>
                                          <p:spTgt spid="5"/>
                                        </p:tgtEl>
                                        <p:attrNameLst>
                                          <p:attrName>ppt_y</p:attrName>
                                        </p:attrNameLst>
                                      </p:cBhvr>
                                    </p:anim>
                                    <p:animRot by="21600000">
                                      <p:cBhvr>
                                        <p:cTn id="18" dur="1000" fill="hold">
                                          <p:stCondLst>
                                            <p:cond delay="0"/>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1"/>
                                          </p:val>
                                        </p:tav>
                                        <p:tav tm="100000">
                                          <p:val>
                                            <p:strVal val="#ppt_x"/>
                                          </p:val>
                                        </p:tav>
                                      </p:tavLst>
                                    </p:anim>
                                    <p:anim calcmode="lin" valueType="num">
                                      <p:cBhvr>
                                        <p:cTn id="3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52400"/>
            <a:ext cx="38862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bn-BD" sz="4000" dirty="0" smtClean="0">
                <a:solidFill>
                  <a:schemeClr val="tx2">
                    <a:lumMod val="75000"/>
                  </a:schemeClr>
                </a:solidFill>
                <a:latin typeface="NikoshBAN" pitchFamily="2" charset="0"/>
                <a:cs typeface="NikoshBAN" pitchFamily="2" charset="0"/>
              </a:rPr>
              <a:t>পৃষ্ঠটানের আণবিক তত্ত্ব</a:t>
            </a:r>
            <a:endParaRPr lang="en-US" sz="4000" dirty="0"/>
          </a:p>
        </p:txBody>
      </p:sp>
      <p:sp>
        <p:nvSpPr>
          <p:cNvPr id="4" name="TextBox 3"/>
          <p:cNvSpPr txBox="1"/>
          <p:nvPr/>
        </p:nvSpPr>
        <p:spPr>
          <a:xfrm>
            <a:off x="304800" y="914400"/>
            <a:ext cx="8534400" cy="1015663"/>
          </a:xfrm>
          <a:prstGeom prst="rect">
            <a:avLst/>
          </a:prstGeom>
          <a:noFill/>
        </p:spPr>
        <p:txBody>
          <a:bodyPr wrap="square" rtlCol="0">
            <a:spAutoFit/>
          </a:bodyPr>
          <a:lstStyle/>
          <a:p>
            <a:r>
              <a:rPr lang="bn-BD" sz="2000" dirty="0" smtClean="0">
                <a:solidFill>
                  <a:schemeClr val="accent4">
                    <a:lumMod val="50000"/>
                  </a:schemeClr>
                </a:solidFill>
                <a:latin typeface="NikoshBAN" pitchFamily="2" charset="0"/>
                <a:cs typeface="NikoshBAN" pitchFamily="2" charset="0"/>
              </a:rPr>
              <a:t>একই পদার্থের দুটি অণুর মধ্যে সংশক্তি বল সর্বোচ্চ যে দূরত্ব পর্যন্ত অনুভূত হয় তাকে আণবিক পাল্লা বলে। এই আণবিক পাল্লার সমান ব্যাসার্ধ নিয়ে  যে গোলক কল্পনা করা হয় তাকে প্রভাব গোলক বলে। কেন্দ্রের অণুটি এর প্রভাব গোলকের মধ্যস্থ অণুগুলোর দ্বারাই প্রভাবিত হয়।</a:t>
            </a:r>
            <a:endParaRPr lang="en-US" sz="2000" dirty="0">
              <a:solidFill>
                <a:schemeClr val="accent4">
                  <a:lumMod val="50000"/>
                </a:schemeClr>
              </a:solidFill>
              <a:latin typeface="NikoshBAN" pitchFamily="2" charset="0"/>
              <a:cs typeface="NikoshBAN" pitchFamily="2" charset="0"/>
            </a:endParaRPr>
          </a:p>
        </p:txBody>
      </p:sp>
      <p:sp>
        <p:nvSpPr>
          <p:cNvPr id="5" name="TextBox 4"/>
          <p:cNvSpPr txBox="1"/>
          <p:nvPr/>
        </p:nvSpPr>
        <p:spPr>
          <a:xfrm>
            <a:off x="304800" y="2133600"/>
            <a:ext cx="5638800" cy="1015663"/>
          </a:xfrm>
          <a:prstGeom prst="rect">
            <a:avLst/>
          </a:prstGeom>
          <a:noFill/>
        </p:spPr>
        <p:txBody>
          <a:bodyPr wrap="square" rtlCol="0">
            <a:spAutoFit/>
          </a:bodyPr>
          <a:lstStyle/>
          <a:p>
            <a:r>
              <a:rPr lang="bn-BD" sz="2000" dirty="0" smtClean="0">
                <a:solidFill>
                  <a:schemeClr val="accent2">
                    <a:lumMod val="50000"/>
                  </a:schemeClr>
                </a:solidFill>
                <a:latin typeface="NikoshBAN" pitchFamily="2" charset="0"/>
                <a:cs typeface="NikoshBAN" pitchFamily="2" charset="0"/>
              </a:rPr>
              <a:t>চিত্রে </a:t>
            </a:r>
            <a:r>
              <a:rPr lang="en-US" sz="2000" dirty="0" smtClean="0">
                <a:solidFill>
                  <a:schemeClr val="accent2">
                    <a:lumMod val="50000"/>
                  </a:schemeClr>
                </a:solidFill>
                <a:latin typeface="NikoshBAN" pitchFamily="2" charset="0"/>
                <a:cs typeface="NikoshBAN" pitchFamily="2" charset="0"/>
              </a:rPr>
              <a:t>A,B </a:t>
            </a:r>
            <a:r>
              <a:rPr lang="bn-BD" sz="2000" dirty="0" smtClean="0">
                <a:solidFill>
                  <a:schemeClr val="accent2">
                    <a:lumMod val="50000"/>
                  </a:schemeClr>
                </a:solidFill>
                <a:latin typeface="NikoshBAN" pitchFamily="2" charset="0"/>
                <a:cs typeface="NikoshBAN" pitchFamily="2" charset="0"/>
              </a:rPr>
              <a:t>কোন তরলের দুটি অণু। তরলের গভীরের </a:t>
            </a:r>
            <a:r>
              <a:rPr lang="en-US" sz="2000" dirty="0" smtClean="0">
                <a:solidFill>
                  <a:schemeClr val="accent2">
                    <a:lumMod val="50000"/>
                  </a:schemeClr>
                </a:solidFill>
                <a:latin typeface="NikoshBAN" pitchFamily="2" charset="0"/>
                <a:cs typeface="NikoshBAN" pitchFamily="2" charset="0"/>
              </a:rPr>
              <a:t>B</a:t>
            </a:r>
            <a:r>
              <a:rPr lang="bn-BD" sz="2000" dirty="0" smtClean="0">
                <a:solidFill>
                  <a:schemeClr val="accent2">
                    <a:lumMod val="50000"/>
                  </a:schemeClr>
                </a:solidFill>
                <a:latin typeface="NikoshBAN" pitchFamily="2" charset="0"/>
                <a:cs typeface="NikoshBAN" pitchFamily="2" charset="0"/>
              </a:rPr>
              <a:t> অণুটি চতুর্দিক থেকে অণুগুলো দ্বারা সমান ভাবে আকৃষ্ট হচ্ছে। ফলে এর লব্ধি সংশক্তি বল শূন্য। তাই অণুটি যে অবস্থায় আছে সেই অবস্থায় থাকবে।</a:t>
            </a:r>
            <a:endParaRPr lang="en-US" sz="2000" dirty="0">
              <a:solidFill>
                <a:schemeClr val="accent2">
                  <a:lumMod val="50000"/>
                </a:schemeClr>
              </a:solidFill>
              <a:latin typeface="NikoshBAN" pitchFamily="2" charset="0"/>
              <a:cs typeface="NikoshBAN" pitchFamily="2" charset="0"/>
            </a:endParaRPr>
          </a:p>
        </p:txBody>
      </p:sp>
      <p:sp>
        <p:nvSpPr>
          <p:cNvPr id="6" name="TextBox 5"/>
          <p:cNvSpPr txBox="1"/>
          <p:nvPr/>
        </p:nvSpPr>
        <p:spPr>
          <a:xfrm>
            <a:off x="304800" y="3200400"/>
            <a:ext cx="5638800" cy="1631216"/>
          </a:xfrm>
          <a:prstGeom prst="rect">
            <a:avLst/>
          </a:prstGeom>
          <a:noFill/>
        </p:spPr>
        <p:txBody>
          <a:bodyPr wrap="square" rtlCol="0">
            <a:spAutoFit/>
          </a:bodyPr>
          <a:lstStyle/>
          <a:p>
            <a:r>
              <a:rPr lang="bn-BD" sz="2000" dirty="0" smtClean="0">
                <a:latin typeface="NikoshBAN" pitchFamily="2" charset="0"/>
                <a:cs typeface="NikoshBAN" pitchFamily="2" charset="0"/>
              </a:rPr>
              <a:t> </a:t>
            </a:r>
            <a:r>
              <a:rPr lang="en-US" sz="2000" dirty="0" smtClean="0">
                <a:latin typeface="NikoshBAN" pitchFamily="2" charset="0"/>
                <a:cs typeface="NikoshBAN" pitchFamily="2" charset="0"/>
              </a:rPr>
              <a:t>A</a:t>
            </a:r>
            <a:r>
              <a:rPr lang="bn-BD" sz="2000" dirty="0" smtClean="0">
                <a:latin typeface="NikoshBAN" pitchFamily="2" charset="0"/>
                <a:cs typeface="NikoshBAN" pitchFamily="2" charset="0"/>
              </a:rPr>
              <a:t>অণুটি তরলের মুক্ত তলে অবস্তিত। ওপরের অর্ধাংশ তরলের বাহিরে হওয়ায় সে দিকে কোন সংসক্তি বল নেই। শুধু নিচের অর্ধাংশে সংশক্তি বল ক্রিয়াশীল। কাজেই এক্ষেত্রে অণুটি সর্বাধিক নিম্নমুখী বল অনুভব করবে। মুক্ত তলে নিম্নমুখী সংশক্তি বলের মান সবচেয়ে বেশি। ফলে বিভব শক্তিও বেশি।</a:t>
            </a:r>
          </a:p>
        </p:txBody>
      </p:sp>
      <p:sp>
        <p:nvSpPr>
          <p:cNvPr id="7" name="TextBox 6"/>
          <p:cNvSpPr txBox="1"/>
          <p:nvPr/>
        </p:nvSpPr>
        <p:spPr>
          <a:xfrm>
            <a:off x="381000" y="5562600"/>
            <a:ext cx="6096000" cy="523220"/>
          </a:xfrm>
          <a:prstGeom prst="rect">
            <a:avLst/>
          </a:prstGeom>
          <a:noFill/>
        </p:spPr>
        <p:txBody>
          <a:bodyPr wrap="square" rtlCol="0">
            <a:spAutoFit/>
          </a:bodyPr>
          <a:lstStyle/>
          <a:p>
            <a:r>
              <a:rPr lang="bn-BD" sz="2800" b="1" dirty="0" smtClean="0">
                <a:solidFill>
                  <a:schemeClr val="accent2">
                    <a:lumMod val="75000"/>
                  </a:schemeClr>
                </a:solidFill>
                <a:latin typeface="NikoshBAN" pitchFamily="2" charset="0"/>
                <a:cs typeface="NikoshBAN" pitchFamily="2" charset="0"/>
              </a:rPr>
              <a:t>রেখা বরাবর প্রতি একক দৈর্ঘ্যে উদ্ভুত এই টানই পৃষ্ঠটান।</a:t>
            </a:r>
            <a:endParaRPr lang="en-US" sz="2800" b="1" dirty="0" smtClean="0">
              <a:solidFill>
                <a:schemeClr val="accent2">
                  <a:lumMod val="75000"/>
                </a:schemeClr>
              </a:solidFill>
              <a:latin typeface="NikoshBAN" pitchFamily="2" charset="0"/>
              <a:cs typeface="NikoshBAN" pitchFamily="2" charset="0"/>
            </a:endParaRPr>
          </a:p>
        </p:txBody>
      </p:sp>
      <p:sp>
        <p:nvSpPr>
          <p:cNvPr id="8" name="TextBox 7"/>
          <p:cNvSpPr txBox="1"/>
          <p:nvPr/>
        </p:nvSpPr>
        <p:spPr>
          <a:xfrm>
            <a:off x="381000" y="4800600"/>
            <a:ext cx="8229600" cy="707886"/>
          </a:xfrm>
          <a:prstGeom prst="rect">
            <a:avLst/>
          </a:prstGeom>
          <a:noFill/>
        </p:spPr>
        <p:txBody>
          <a:bodyPr wrap="square" rtlCol="0">
            <a:spAutoFit/>
          </a:bodyPr>
          <a:lstStyle/>
          <a:p>
            <a:r>
              <a:rPr lang="bn-BD" sz="2000" dirty="0" smtClean="0">
                <a:solidFill>
                  <a:schemeClr val="tx2">
                    <a:lumMod val="50000"/>
                  </a:schemeClr>
                </a:solidFill>
                <a:latin typeface="NikoshBAN" pitchFamily="2" charset="0"/>
                <a:cs typeface="NikoshBAN" pitchFamily="2" charset="0"/>
              </a:rPr>
              <a:t>আমরা জানি সকল বস্তুই সর্বনিম্ন বিভব শক্তিতে আসতে চায়। এ জন্য তরল মুক্ত পৃষ্ঠের ক্ষেত্রফল হ্রাস করতে চায়। ফলে মুক্ত পৃষ্ঠটি একটি টানটান স্থিতিশীল পর্দার ন্যায় আচরণ করে এবং টান অবস্থায় থাকে।</a:t>
            </a:r>
          </a:p>
        </p:txBody>
      </p:sp>
      <p:grpSp>
        <p:nvGrpSpPr>
          <p:cNvPr id="10" name="Group 9"/>
          <p:cNvGrpSpPr/>
          <p:nvPr/>
        </p:nvGrpSpPr>
        <p:grpSpPr>
          <a:xfrm>
            <a:off x="6324600" y="1905000"/>
            <a:ext cx="2819400" cy="2667000"/>
            <a:chOff x="6172200" y="2133600"/>
            <a:chExt cx="2971800" cy="2590800"/>
          </a:xfrm>
        </p:grpSpPr>
        <p:pic>
          <p:nvPicPr>
            <p:cNvPr id="2" name="Picture 1" descr="surface.jpg"/>
            <p:cNvPicPr>
              <a:picLocks noChangeAspect="1"/>
            </p:cNvPicPr>
            <p:nvPr/>
          </p:nvPicPr>
          <p:blipFill>
            <a:blip r:embed="rId2"/>
            <a:stretch>
              <a:fillRect/>
            </a:stretch>
          </p:blipFill>
          <p:spPr>
            <a:xfrm>
              <a:off x="6270534" y="2133600"/>
              <a:ext cx="2873466" cy="2258568"/>
            </a:xfrm>
            <a:prstGeom prst="rect">
              <a:avLst/>
            </a:prstGeom>
          </p:spPr>
        </p:pic>
        <p:sp>
          <p:nvSpPr>
            <p:cNvPr id="9" name="Rectangle 8"/>
            <p:cNvSpPr/>
            <p:nvPr/>
          </p:nvSpPr>
          <p:spPr>
            <a:xfrm>
              <a:off x="6172200" y="4038600"/>
              <a:ext cx="2971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ppt_x</p:attrName>
                                        </p:attrNameLst>
                                      </p:cBhvr>
                                      <p:tavLst>
                                        <p:tav tm="0">
                                          <p:val>
                                            <p:strVal val="#ppt_x-.2"/>
                                          </p:val>
                                        </p:tav>
                                        <p:tav tm="100000">
                                          <p:val>
                                            <p:strVal val="#ppt_x"/>
                                          </p:val>
                                        </p:tav>
                                      </p:tavLst>
                                    </p:anim>
                                    <p:anim calcmode="lin" valueType="num">
                                      <p:cBhvr>
                                        <p:cTn id="3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strVal val="#ppt_w*0.70"/>
                                          </p:val>
                                        </p:tav>
                                        <p:tav tm="100000">
                                          <p:val>
                                            <p:strVal val="#ppt_w"/>
                                          </p:val>
                                        </p:tav>
                                      </p:tavLst>
                                    </p:anim>
                                    <p:anim calcmode="lin" valueType="num">
                                      <p:cBhvr>
                                        <p:cTn id="50" dur="1000" fill="hold"/>
                                        <p:tgtEl>
                                          <p:spTgt spid="10"/>
                                        </p:tgtEl>
                                        <p:attrNameLst>
                                          <p:attrName>ppt_h</p:attrName>
                                        </p:attrNameLst>
                                      </p:cBhvr>
                                      <p:tavLst>
                                        <p:tav tm="0">
                                          <p:val>
                                            <p:strVal val="#ppt_h"/>
                                          </p:val>
                                        </p:tav>
                                        <p:tav tm="100000">
                                          <p:val>
                                            <p:strVal val="#ppt_h"/>
                                          </p:val>
                                        </p:tav>
                                      </p:tavLst>
                                    </p:anim>
                                    <p:animEffect transition="in" filter="fade">
                                      <p:cBhvr>
                                        <p:cTn id="5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NikoshBAN"/>
        <a:ea typeface=""/>
        <a:cs typeface=""/>
      </a:majorFont>
      <a:minorFont>
        <a:latin typeface="NikoshB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757</Words>
  <Application>Microsoft Office PowerPoint</Application>
  <PresentationFormat>On-screen Show (4:3)</PresentationFormat>
  <Paragraphs>118</Paragraphs>
  <Slides>18</Slides>
  <Notes>0</Notes>
  <HiddenSlides>0</HiddenSlides>
  <MMClips>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1" baseType="lpstr">
      <vt:lpstr>Wingdings 2</vt:lpstr>
      <vt:lpstr>Wingdings</vt:lpstr>
      <vt:lpstr>Calibri</vt:lpstr>
      <vt:lpstr>Times New Roman</vt:lpstr>
      <vt:lpstr>NikoshBAN</vt:lpstr>
      <vt:lpstr>Georgia</vt:lpstr>
      <vt:lpstr>Book Antiqua</vt:lpstr>
      <vt:lpstr>SutonnyMJ</vt:lpstr>
      <vt:lpstr>Arial</vt:lpstr>
      <vt:lpstr>Office Theme</vt:lpstr>
      <vt:lpstr>1_Office Theme</vt:lpstr>
      <vt:lpstr>Civic</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FENI-3900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WAHID</dc:creator>
  <cp:lastModifiedBy>user</cp:lastModifiedBy>
  <cp:revision>479</cp:revision>
  <dcterms:created xsi:type="dcterms:W3CDTF">2015-05-14T03:00:23Z</dcterms:created>
  <dcterms:modified xsi:type="dcterms:W3CDTF">2024-12-03T15:58:53Z</dcterms:modified>
</cp:coreProperties>
</file>